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8" r:id="rId2"/>
    <p:sldId id="295" r:id="rId3"/>
    <p:sldId id="294" r:id="rId4"/>
    <p:sldId id="259" r:id="rId5"/>
    <p:sldId id="260" r:id="rId6"/>
    <p:sldId id="261" r:id="rId7"/>
    <p:sldId id="262" r:id="rId8"/>
    <p:sldId id="296" r:id="rId9"/>
    <p:sldId id="297" r:id="rId10"/>
    <p:sldId id="264" r:id="rId11"/>
    <p:sldId id="298" r:id="rId12"/>
    <p:sldId id="265" r:id="rId13"/>
    <p:sldId id="266" r:id="rId14"/>
    <p:sldId id="267" r:id="rId15"/>
    <p:sldId id="293" r:id="rId16"/>
    <p:sldId id="291" r:id="rId17"/>
    <p:sldId id="292" r:id="rId18"/>
    <p:sldId id="268" r:id="rId19"/>
    <p:sldId id="269" r:id="rId20"/>
    <p:sldId id="270" r:id="rId21"/>
    <p:sldId id="271" r:id="rId22"/>
    <p:sldId id="277" r:id="rId23"/>
    <p:sldId id="278"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2" r:id="rId46"/>
    <p:sldId id="324" r:id="rId47"/>
    <p:sldId id="325" r:id="rId48"/>
    <p:sldId id="326" r:id="rId49"/>
    <p:sldId id="321"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67"/>
    <p:restoredTop sz="94684"/>
  </p:normalViewPr>
  <p:slideViewPr>
    <p:cSldViewPr snapToGrid="0" snapToObjects="1">
      <p:cViewPr>
        <p:scale>
          <a:sx n="115" d="100"/>
          <a:sy n="115" d="100"/>
        </p:scale>
        <p:origin x="210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 Id="rId3"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2ACCC-74EC-F340-BF20-575EB82E0DE1}" type="datetimeFigureOut">
              <a:rPr kumimoji="1" lang="zh-CN" altLang="en-US" smtClean="0"/>
              <a:t>2018/10/6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C3EFEE-CA71-2C46-B611-4CE8B124F15A}" type="slidenum">
              <a:rPr kumimoji="1" lang="zh-CN" altLang="en-US" smtClean="0"/>
              <a:t>‹#›</a:t>
            </a:fld>
            <a:endParaRPr kumimoji="1" lang="zh-CN" altLang="en-US"/>
          </a:p>
        </p:txBody>
      </p:sp>
    </p:spTree>
    <p:extLst>
      <p:ext uri="{BB962C8B-B14F-4D97-AF65-F5344CB8AC3E}">
        <p14:creationId xmlns:p14="http://schemas.microsoft.com/office/powerpoint/2010/main" val="58902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BC2A4-B7A1-45AB-9144-B26DE9C8D824}" type="slidenum">
              <a:rPr lang="en-US" smtClean="0"/>
              <a:t>5</a:t>
            </a:fld>
            <a:endParaRPr lang="en-US"/>
          </a:p>
        </p:txBody>
      </p:sp>
    </p:spTree>
    <p:extLst>
      <p:ext uri="{BB962C8B-B14F-4D97-AF65-F5344CB8AC3E}">
        <p14:creationId xmlns:p14="http://schemas.microsoft.com/office/powerpoint/2010/main" val="136815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2D065E8-9C80-AD4F-98FA-BE9C2E995F7F}" type="datetimeFigureOut">
              <a:rPr kumimoji="1" lang="zh-CN" altLang="en-US" smtClean="0"/>
              <a:t>2018/10/6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10E4CE78-6409-9547-9AB6-E0F338730D6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065E8-9C80-AD4F-98FA-BE9C2E995F7F}" type="datetimeFigureOut">
              <a:rPr kumimoji="1" lang="zh-CN" altLang="en-US" smtClean="0"/>
              <a:t>2018/10/6</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E4CE78-6409-9547-9AB6-E0F338730D6C}" type="slidenum">
              <a:rPr kumimoji="1" lang="zh-CN" altLang="en-US" smtClean="0"/>
              <a:t>‹#›</a:t>
            </a:fld>
            <a:endParaRPr kumimoji="1" lang="zh-CN" altLang="en-US"/>
          </a:p>
        </p:txBody>
      </p:sp>
    </p:spTree>
    <p:extLst>
      <p:ext uri="{BB962C8B-B14F-4D97-AF65-F5344CB8AC3E}">
        <p14:creationId xmlns:p14="http://schemas.microsoft.com/office/powerpoint/2010/main" val="1639415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tx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7.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oleObject" Target="../embeddings/oleObject1.bin"/><Relationship Id="rId5" Type="http://schemas.openxmlformats.org/officeDocument/2006/relationships/image" Target="../media/image26.wmf"/><Relationship Id="rId6" Type="http://schemas.openxmlformats.org/officeDocument/2006/relationships/oleObject" Target="../embeddings/oleObject2.bin"/><Relationship Id="rId7" Type="http://schemas.openxmlformats.org/officeDocument/2006/relationships/image" Target="../media/image27.wmf"/><Relationship Id="rId8" Type="http://schemas.openxmlformats.org/officeDocument/2006/relationships/oleObject" Target="../embeddings/oleObject3.bin"/><Relationship Id="rId9" Type="http://schemas.openxmlformats.org/officeDocument/2006/relationships/image" Target="../media/image28.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Kernel Methods</a:t>
            </a:r>
          </a:p>
        </p:txBody>
      </p:sp>
    </p:spTree>
    <p:extLst>
      <p:ext uri="{BB962C8B-B14F-4D97-AF65-F5344CB8AC3E}">
        <p14:creationId xmlns:p14="http://schemas.microsoft.com/office/powerpoint/2010/main" val="1127935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smtClean="0"/>
                  <a:t>Linear Kernel.</a:t>
                </a:r>
              </a:p>
              <a:p>
                <a:pPr marL="0" indent="0">
                  <a:buNone/>
                </a:pPr>
                <a:r>
                  <a:rPr lang="en-US" dirty="0"/>
                  <a:t>	</a:t>
                </a:r>
                <a14:m>
                  <m:oMath xmlns:m="http://schemas.openxmlformats.org/officeDocument/2006/math">
                    <m:r>
                      <a:rPr lang="en-US" i="1" dirty="0">
                        <a:latin typeface="Cambria Math" panose="02040503050406030204" pitchFamily="18" charset="0"/>
                      </a:rPr>
                      <m:t>𝐾</m:t>
                    </m:r>
                    <m:d>
                      <m:dPr>
                        <m:ctrlPr>
                          <a:rPr lang="en-US" i="1" dirty="0">
                            <a:latin typeface="Cambria Math" charset="0"/>
                          </a:rPr>
                        </m:ctrlPr>
                      </m:dPr>
                      <m:e>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e>
                    </m:d>
                    <m:r>
                      <a:rPr lang="en-US" i="1" dirty="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endParaRPr lang="en-US" b="1" dirty="0"/>
              </a:p>
              <a:p>
                <a:pPr marL="0" indent="0">
                  <a:buNone/>
                </a:pPr>
                <a:r>
                  <a:rPr lang="en-US" b="1" dirty="0"/>
                  <a:t/>
                </a:r>
                <a:br>
                  <a:rPr lang="en-US" b="1" dirty="0"/>
                </a:br>
                <a:r>
                  <a:rPr lang="en-US" b="1" dirty="0"/>
                  <a:t>Polynomial Kernel.</a:t>
                </a:r>
              </a:p>
              <a:p>
                <a:pPr marL="0" indent="0">
                  <a:buNone/>
                </a:pPr>
                <a:r>
                  <a:rPr lang="en-US" dirty="0"/>
                  <a:t>	</a:t>
                </a:r>
                <a14:m>
                  <m:oMath xmlns:m="http://schemas.openxmlformats.org/officeDocument/2006/math">
                    <m:r>
                      <a:rPr lang="en-US" b="0" i="1" dirty="0" smtClean="0">
                        <a:latin typeface="Cambria Math" panose="02040503050406030204" pitchFamily="18" charset="0"/>
                      </a:rPr>
                      <m:t>𝐾</m:t>
                    </m:r>
                    <m:d>
                      <m:dPr>
                        <m:ctrlPr>
                          <a:rPr lang="en-US" i="1" dirty="0">
                            <a:latin typeface="Cambria Math" charset="0"/>
                          </a:rPr>
                        </m:ctrlPr>
                      </m:dPr>
                      <m:e>
                        <m:r>
                          <a:rPr lang="en-US" i="1" dirty="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e>
                    </m:d>
                    <m:r>
                      <a:rPr lang="en-US" b="0" i="1" dirty="0" smtClean="0">
                        <a:latin typeface="Cambria Math" panose="02040503050406030204" pitchFamily="18" charset="0"/>
                      </a:rPr>
                      <m:t>=</m:t>
                    </m:r>
                    <m:sSup>
                      <m:sSupPr>
                        <m:ctrlPr>
                          <a:rPr lang="en-US" b="0" i="1" dirty="0" smtClean="0">
                            <a:latin typeface="Cambria Math" charset="0"/>
                          </a:rPr>
                        </m:ctrlPr>
                      </m:sSupPr>
                      <m:e>
                        <m:d>
                          <m:dPr>
                            <m:ctrlPr>
                              <a:rPr lang="en-US" b="0" i="1" dirty="0" smtClean="0">
                                <a:latin typeface="Cambria Math"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+1</m:t>
                            </m:r>
                          </m:e>
                        </m:d>
                      </m:e>
                      <m:sup>
                        <m:r>
                          <a:rPr lang="en-US" b="0" i="1" dirty="0" smtClean="0">
                            <a:latin typeface="Cambria Math" panose="02040503050406030204" pitchFamily="18" charset="0"/>
                          </a:rPr>
                          <m:t>𝑘</m:t>
                        </m:r>
                      </m:sup>
                    </m:sSup>
                  </m:oMath>
                </a14:m>
                <a:endParaRPr lang="en-US" dirty="0"/>
              </a:p>
              <a:p>
                <a:pPr marL="0" indent="0">
                  <a:buNone/>
                </a:pPr>
                <a:r>
                  <a:rPr lang="en-US" dirty="0"/>
                  <a:t/>
                </a:r>
                <a:br>
                  <a:rPr lang="en-US" dirty="0"/>
                </a:br>
                <a:r>
                  <a:rPr lang="en-US" b="1" dirty="0"/>
                  <a:t>Radial Basis </a:t>
                </a:r>
                <a:r>
                  <a:rPr lang="en-US" b="1" dirty="0" smtClean="0"/>
                  <a:t>Kernel</a:t>
                </a:r>
                <a:r>
                  <a:rPr lang="zh-CN" altLang="en-US" b="1" dirty="0" smtClean="0"/>
                  <a:t> </a:t>
                </a:r>
                <a:r>
                  <a:rPr lang="en-US" altLang="zh-CN" b="1" dirty="0" smtClean="0"/>
                  <a:t>(Gaussian</a:t>
                </a:r>
                <a:r>
                  <a:rPr lang="zh-CN" altLang="en-US" b="1" dirty="0" smtClean="0"/>
                  <a:t> </a:t>
                </a:r>
                <a:r>
                  <a:rPr lang="en-US" altLang="zh-CN" b="1" dirty="0" smtClean="0"/>
                  <a:t>Kernel)</a:t>
                </a:r>
                <a:r>
                  <a:rPr lang="en-US" b="1" dirty="0" smtClean="0"/>
                  <a:t>.</a:t>
                </a:r>
                <a:endParaRPr lang="en-US" b="1" dirty="0"/>
              </a:p>
              <a:p>
                <a:pPr marL="0" indent="0">
                  <a:buNone/>
                </a:pPr>
                <a:r>
                  <a:rPr lang="en-US" dirty="0"/>
                  <a:t>	</a:t>
                </a:r>
                <a14:m>
                  <m:oMath xmlns:m="http://schemas.openxmlformats.org/officeDocument/2006/math">
                    <m:r>
                      <a:rPr lang="en-US" i="1" dirty="0">
                        <a:latin typeface="Cambria Math" panose="02040503050406030204" pitchFamily="18" charset="0"/>
                      </a:rPr>
                      <m:t>𝐾</m:t>
                    </m:r>
                    <m:d>
                      <m:dPr>
                        <m:ctrlPr>
                          <a:rPr lang="en-US" i="1" dirty="0">
                            <a:latin typeface="Cambria Math" charset="0"/>
                          </a:rPr>
                        </m:ctrlPr>
                      </m:dPr>
                      <m:e>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e>
                    </m:d>
                    <m:r>
                      <a:rPr lang="en-US" i="1" dirty="0">
                        <a:latin typeface="Cambria Math" panose="02040503050406030204" pitchFamily="18" charset="0"/>
                      </a:rPr>
                      <m:t>=</m:t>
                    </m:r>
                    <m:func>
                      <m:funcPr>
                        <m:ctrlPr>
                          <a:rPr lang="en-US" b="0" i="1" dirty="0" smtClean="0">
                            <a:latin typeface="Cambria Math" charset="0"/>
                          </a:rPr>
                        </m:ctrlPr>
                      </m:funcPr>
                      <m:fName>
                        <m:r>
                          <m:rPr>
                            <m:sty m:val="p"/>
                          </m:rPr>
                          <a:rPr lang="en-US" b="0" i="0" dirty="0" smtClean="0">
                            <a:latin typeface="Cambria Math" panose="02040503050406030204" pitchFamily="18" charset="0"/>
                          </a:rPr>
                          <m:t>exp</m:t>
                        </m:r>
                      </m:fName>
                      <m:e>
                        <m:d>
                          <m:dPr>
                            <m:ctrlPr>
                              <a:rPr lang="en-US" b="0" i="1" dirty="0" smtClean="0">
                                <a:latin typeface="Cambria Math" charset="0"/>
                              </a:rPr>
                            </m:ctrlPr>
                          </m:dPr>
                          <m:e>
                            <m:r>
                              <a:rPr lang="en-US" b="0" i="1" dirty="0" smtClean="0">
                                <a:latin typeface="Cambria Math" panose="02040503050406030204" pitchFamily="18" charset="0"/>
                              </a:rPr>
                              <m:t>−</m:t>
                            </m:r>
                            <m:f>
                              <m:fPr>
                                <m:ctrlPr>
                                  <a:rPr lang="en-US" b="0" i="1" dirty="0" smtClean="0">
                                    <a:latin typeface="Cambria Math"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sSup>
                                  <m:sSupPr>
                                    <m:ctrlPr>
                                      <a:rPr lang="en-US" altLang="zh-CN" b="0" i="1" dirty="0" smtClean="0">
                                        <a:latin typeface="Cambria Math" charset="0"/>
                                      </a:rPr>
                                    </m:ctrlPr>
                                  </m:sSupPr>
                                  <m:e>
                                    <m:r>
                                      <a:rPr lang="en-US" altLang="zh-CN" b="0" i="1" dirty="0" smtClean="0">
                                        <a:latin typeface="Cambria Math" charset="0"/>
                                        <a:ea typeface="Cambria Math" charset="0"/>
                                        <a:cs typeface="Cambria Math" charset="0"/>
                                      </a:rPr>
                                      <m:t>𝜎</m:t>
                                    </m:r>
                                  </m:e>
                                  <m:sup>
                                    <m:r>
                                      <a:rPr lang="en-US" altLang="zh-CN" b="0" i="1" dirty="0" smtClean="0">
                                        <a:latin typeface="Cambria Math" charset="0"/>
                                      </a:rPr>
                                      <m:t>2</m:t>
                                    </m:r>
                                  </m:sup>
                                </m:sSup>
                              </m:den>
                            </m:f>
                            <m:sSup>
                              <m:sSupPr>
                                <m:ctrlPr>
                                  <a:rPr lang="en-US" b="0" i="1" dirty="0" smtClean="0">
                                    <a:latin typeface="Cambria Math" charset="0"/>
                                  </a:rPr>
                                </m:ctrlPr>
                              </m:sSupPr>
                              <m:e>
                                <m:d>
                                  <m:dPr>
                                    <m:begChr m:val="‖"/>
                                    <m:endChr m:val="‖"/>
                                    <m:ctrlPr>
                                      <a:rPr lang="en-US" b="0" i="1" dirty="0" smtClean="0">
                                        <a:latin typeface="Cambria Math"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e>
                                </m:d>
                              </m:e>
                              <m:sup>
                                <m:r>
                                  <a:rPr lang="en-US" b="0" i="1" dirty="0" smtClean="0">
                                    <a:latin typeface="Cambria Math" panose="02040503050406030204" pitchFamily="18" charset="0"/>
                                  </a:rPr>
                                  <m:t>2</m:t>
                                </m:r>
                              </m:sup>
                            </m:sSup>
                          </m:e>
                        </m:d>
                      </m:e>
                    </m:func>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p:cNvSpPr/>
              <p:nvPr/>
            </p:nvSpPr>
            <p:spPr>
              <a:xfrm>
                <a:off x="6315739" y="3894968"/>
                <a:ext cx="2635045" cy="762000"/>
              </a:xfrm>
              <a:prstGeom prst="wedgeRoundRectCallout">
                <a:avLst>
                  <a:gd name="adj1" fmla="val -59266"/>
                  <a:gd name="adj2" fmla="val 29673"/>
                  <a:gd name="adj3" fmla="val 16667"/>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Feature map </a:t>
                </a:r>
                <a14:m>
                  <m:oMath xmlns:m="http://schemas.openxmlformats.org/officeDocument/2006/math">
                    <m:r>
                      <a:rPr lang="en-US" i="1" dirty="0" smtClean="0">
                        <a:solidFill>
                          <a:schemeClr val="accent6"/>
                        </a:solidFill>
                        <a:latin typeface="Cambria Math" panose="02040503050406030204" pitchFamily="18" charset="0"/>
                      </a:rPr>
                      <m:t>𝜙</m:t>
                    </m:r>
                    <m:d>
                      <m:dPr>
                        <m:ctrlPr>
                          <a:rPr lang="en-US" i="1" dirty="0">
                            <a:solidFill>
                              <a:schemeClr val="accent6"/>
                            </a:solidFill>
                            <a:latin typeface="Cambria Math" charset="0"/>
                          </a:rPr>
                        </m:ctrlPr>
                      </m:dPr>
                      <m:e>
                        <m:r>
                          <a:rPr lang="en-US" i="1" dirty="0">
                            <a:solidFill>
                              <a:schemeClr val="accent6"/>
                            </a:solidFill>
                            <a:latin typeface="Cambria Math" panose="02040503050406030204" pitchFamily="18" charset="0"/>
                          </a:rPr>
                          <m:t>𝑥</m:t>
                        </m:r>
                      </m:e>
                    </m:d>
                  </m:oMath>
                </a14:m>
                <a:r>
                  <a:rPr lang="en-US" dirty="0">
                    <a:solidFill>
                      <a:schemeClr val="accent6"/>
                    </a:solidFill>
                  </a:rPr>
                  <a:t> is infinite dimensional!</a:t>
                </a:r>
              </a:p>
            </p:txBody>
          </p:sp>
        </mc:Choice>
        <mc:Fallback xmlns="">
          <p:sp>
            <p:nvSpPr>
              <p:cNvPr id="4" name="Rounded Rectangular Callout 3"/>
              <p:cNvSpPr>
                <a:spLocks noRot="1" noChangeAspect="1" noMove="1" noResize="1" noEditPoints="1" noAdjustHandles="1" noChangeArrowheads="1" noChangeShapeType="1" noTextEdit="1"/>
              </p:cNvSpPr>
              <p:nvPr/>
            </p:nvSpPr>
            <p:spPr>
              <a:xfrm>
                <a:off x="6315739" y="3894968"/>
                <a:ext cx="2635045" cy="762000"/>
              </a:xfrm>
              <a:prstGeom prst="wedgeRoundRectCallout">
                <a:avLst>
                  <a:gd name="adj1" fmla="val -59266"/>
                  <a:gd name="adj2" fmla="val 29673"/>
                  <a:gd name="adj3" fmla="val 16667"/>
                </a:avLst>
              </a:prstGeom>
              <a:blipFill rotWithShape="0">
                <a:blip r:embed="rId3"/>
                <a:stretch>
                  <a:fillRect b="-3125"/>
                </a:stretch>
              </a:blipFill>
              <a:ln w="19050">
                <a:solidFill>
                  <a:schemeClr val="accent6"/>
                </a:solidFill>
              </a:ln>
            </p:spPr>
            <p:txBody>
              <a:bodyPr/>
              <a:lstStyle/>
              <a:p>
                <a:r>
                  <a:rPr lang="zh-CN" altLang="en-US">
                    <a:noFill/>
                  </a:rPr>
                  <a:t> </a:t>
                </a:r>
              </a:p>
            </p:txBody>
          </p:sp>
        </mc:Fallback>
      </mc:AlternateContent>
    </p:spTree>
    <p:extLst>
      <p:ext uri="{BB962C8B-B14F-4D97-AF65-F5344CB8AC3E}">
        <p14:creationId xmlns:p14="http://schemas.microsoft.com/office/powerpoint/2010/main" val="335220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Gaussian </a:t>
            </a:r>
            <a:r>
              <a:rPr lang="en-US" altLang="zh-CN" dirty="0" smtClean="0"/>
              <a:t>Kernel</a:t>
            </a:r>
            <a:br>
              <a:rPr lang="en-US" altLang="zh-CN" dirty="0" smtClean="0"/>
            </a:br>
            <a:r>
              <a:rPr lang="en-US" altLang="zh-CN" sz="2200" b="0" dirty="0" smtClean="0"/>
              <a:t>Online</a:t>
            </a:r>
            <a:r>
              <a:rPr lang="zh-CN" altLang="en-US" sz="2200" b="0" dirty="0" smtClean="0"/>
              <a:t> </a:t>
            </a:r>
            <a:r>
              <a:rPr lang="en-US" altLang="zh-CN" sz="2200" b="0" dirty="0" smtClean="0"/>
              <a:t>material</a:t>
            </a:r>
            <a:r>
              <a:rPr lang="zh-CN" altLang="en-US" sz="2200" b="0" dirty="0" smtClean="0"/>
              <a:t> </a:t>
            </a:r>
            <a:r>
              <a:rPr lang="en-US" altLang="zh-CN" sz="2200" b="0" dirty="0"/>
              <a:t>https://</a:t>
            </a:r>
            <a:r>
              <a:rPr lang="en-US" altLang="zh-CN" sz="2200" b="0" dirty="0" err="1"/>
              <a:t>en.wikipedia.org</a:t>
            </a:r>
            <a:r>
              <a:rPr lang="en-US" altLang="zh-CN" sz="2200" b="0" dirty="0"/>
              <a:t>/wiki/</a:t>
            </a:r>
            <a:r>
              <a:rPr lang="en-US" altLang="zh-CN" sz="2200" b="0" dirty="0" err="1"/>
              <a:t>Radial_basis_function_kernel</a:t>
            </a:r>
            <a:endParaRPr kumimoji="1" lang="zh-CN" altLang="en-US" b="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825624"/>
                <a:ext cx="8515350" cy="4729721"/>
              </a:xfrm>
            </p:spPr>
            <p:txBody>
              <a:bodyPr>
                <a:normAutofit/>
              </a:bodyPr>
              <a:lstStyle/>
              <a:p>
                <a:r>
                  <a:rPr lang="en-US" altLang="zh-CN" dirty="0" smtClean="0"/>
                  <a:t>Defined as</a:t>
                </a:r>
                <a:r>
                  <a:rPr lang="zh-CN" altLang="en-US" dirty="0" smtClean="0"/>
                  <a:t> </a:t>
                </a:r>
                <a14:m>
                  <m:oMath xmlns:m="http://schemas.openxmlformats.org/officeDocument/2006/math">
                    <m:r>
                      <a:rPr lang="en-US" altLang="zh-CN" i="1" dirty="0">
                        <a:latin typeface="Cambria Math" panose="02040503050406030204" pitchFamily="18" charset="0"/>
                      </a:rPr>
                      <m:t>𝐾</m:t>
                    </m:r>
                    <m:d>
                      <m:dPr>
                        <m:ctrlPr>
                          <a:rPr lang="en-US" altLang="zh-CN" i="1" dirty="0">
                            <a:latin typeface="Cambria Math"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d>
                    <m:r>
                      <a:rPr lang="en-US" altLang="zh-CN" i="1" dirty="0">
                        <a:latin typeface="Cambria Math" panose="02040503050406030204" pitchFamily="18" charset="0"/>
                      </a:rPr>
                      <m:t>=</m:t>
                    </m:r>
                    <m:func>
                      <m:funcPr>
                        <m:ctrlPr>
                          <a:rPr lang="en-US" altLang="zh-CN" i="1" dirty="0">
                            <a:latin typeface="Cambria Math" charset="0"/>
                          </a:rPr>
                        </m:ctrlPr>
                      </m:funcPr>
                      <m:fName>
                        <m:r>
                          <m:rPr>
                            <m:sty m:val="p"/>
                          </m:rPr>
                          <a:rPr lang="en-US" altLang="zh-CN" dirty="0">
                            <a:latin typeface="Cambria Math" panose="02040503050406030204" pitchFamily="18" charset="0"/>
                          </a:rPr>
                          <m:t>exp</m:t>
                        </m:r>
                      </m:fName>
                      <m:e>
                        <m:d>
                          <m:dPr>
                            <m:ctrlPr>
                              <a:rPr lang="en-US" altLang="zh-CN" i="1" dirty="0">
                                <a:latin typeface="Cambria Math" charset="0"/>
                              </a:rPr>
                            </m:ctrlPr>
                          </m:dPr>
                          <m:e>
                            <m:r>
                              <a:rPr lang="en-US" altLang="zh-CN" i="1" dirty="0">
                                <a:latin typeface="Cambria Math" panose="02040503050406030204" pitchFamily="18" charset="0"/>
                              </a:rPr>
                              <m:t>−</m:t>
                            </m:r>
                            <m:f>
                              <m:fPr>
                                <m:ctrlPr>
                                  <a:rPr lang="en-US" altLang="zh-CN" i="1" dirty="0">
                                    <a:latin typeface="Cambria Math"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2</m:t>
                                </m:r>
                                <m:sSup>
                                  <m:sSupPr>
                                    <m:ctrlPr>
                                      <a:rPr lang="en-US" altLang="zh-CN" i="1" dirty="0">
                                        <a:latin typeface="Cambria Math" charset="0"/>
                                      </a:rPr>
                                    </m:ctrlPr>
                                  </m:sSupPr>
                                  <m:e>
                                    <m:r>
                                      <a:rPr lang="en-US" altLang="zh-CN" i="1" dirty="0">
                                        <a:latin typeface="Cambria Math" charset="0"/>
                                        <a:ea typeface="Cambria Math" charset="0"/>
                                        <a:cs typeface="Cambria Math" charset="0"/>
                                      </a:rPr>
                                      <m:t>𝜎</m:t>
                                    </m:r>
                                  </m:e>
                                  <m:sup>
                                    <m:r>
                                      <a:rPr lang="en-US" altLang="zh-CN" i="1" dirty="0">
                                        <a:latin typeface="Cambria Math" charset="0"/>
                                      </a:rPr>
                                      <m:t>2</m:t>
                                    </m:r>
                                  </m:sup>
                                </m:sSup>
                              </m:den>
                            </m:f>
                            <m:sSup>
                              <m:sSupPr>
                                <m:ctrlPr>
                                  <a:rPr lang="en-US" altLang="zh-CN" i="1" dirty="0">
                                    <a:latin typeface="Cambria Math" charset="0"/>
                                  </a:rPr>
                                </m:ctrlPr>
                              </m:sSupPr>
                              <m:e>
                                <m:d>
                                  <m:dPr>
                                    <m:begChr m:val="‖"/>
                                    <m:endChr m:val="‖"/>
                                    <m:ctrlPr>
                                      <a:rPr lang="en-US" altLang="zh-CN" i="1" dirty="0">
                                        <a:latin typeface="Cambria Math" charset="0"/>
                                      </a:rPr>
                                    </m:ctrlPr>
                                  </m:dPr>
                                  <m:e>
                                    <m:r>
                                      <a:rPr lang="en-US" altLang="zh-CN" i="1" dirty="0">
                                        <a:latin typeface="Cambria Math" panose="02040503050406030204" pitchFamily="18" charset="0"/>
                                      </a:rPr>
                                      <m:t>𝑥</m:t>
                                    </m:r>
                                    <m:r>
                                      <a:rPr lang="en-US" altLang="zh-CN" i="1" dirty="0">
                                        <a:latin typeface="Cambria Math" panose="02040503050406030204" pitchFamily="18" charset="0"/>
                                      </a:rPr>
                                      <m:t>−</m:t>
                                    </m:r>
                                    <m:sSup>
                                      <m:sSupPr>
                                        <m:ctrlPr>
                                          <a:rPr lang="en-US" altLang="zh-CN" i="1" dirty="0">
                                            <a:latin typeface="Cambria Math"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m:t>
                                        </m:r>
                                      </m:sup>
                                    </m:sSup>
                                  </m:e>
                                </m:d>
                              </m:e>
                              <m:sup>
                                <m:r>
                                  <a:rPr lang="en-US" altLang="zh-CN" i="1" dirty="0">
                                    <a:latin typeface="Cambria Math" panose="02040503050406030204" pitchFamily="18" charset="0"/>
                                  </a:rPr>
                                  <m:t>2</m:t>
                                </m:r>
                              </m:sup>
                            </m:sSup>
                          </m:e>
                        </m:d>
                      </m:e>
                    </m:func>
                  </m:oMath>
                </a14:m>
                <a:r>
                  <a:rPr kumimoji="1" lang="zh-CN" altLang="en-US" dirty="0" smtClean="0"/>
                  <a:t> </a:t>
                </a:r>
                <a:r>
                  <a:rPr kumimoji="1" lang="en-US" altLang="zh-CN" dirty="0" smtClean="0"/>
                  <a:t>for</a:t>
                </a:r>
                <a:r>
                  <a:rPr kumimoji="1" lang="zh-CN" altLang="en-US" dirty="0" smtClean="0"/>
                  <a:t> </a:t>
                </a:r>
                <a14:m>
                  <m:oMath xmlns:m="http://schemas.openxmlformats.org/officeDocument/2006/math">
                    <m:r>
                      <a:rPr lang="en-US" altLang="zh-CN" i="1" dirty="0">
                        <a:latin typeface="Cambria Math" charset="0"/>
                        <a:ea typeface="Cambria Math" charset="0"/>
                        <a:cs typeface="Cambria Math" charset="0"/>
                      </a:rPr>
                      <m:t>𝜎</m:t>
                    </m:r>
                    <m:r>
                      <a:rPr lang="mr-IN" altLang="zh-CN" i="1" dirty="0" smtClean="0">
                        <a:latin typeface="Cambria Math" charset="0"/>
                        <a:ea typeface="Cambria Math" charset="0"/>
                        <a:cs typeface="Cambria Math" charset="0"/>
                      </a:rPr>
                      <m:t>&gt;</m:t>
                    </m:r>
                    <m:r>
                      <a:rPr lang="en-US" altLang="zh-CN" b="0" i="1" dirty="0" smtClean="0">
                        <a:latin typeface="Cambria Math" charset="0"/>
                        <a:ea typeface="Cambria Math" charset="0"/>
                        <a:cs typeface="Cambria Math" charset="0"/>
                      </a:rPr>
                      <m:t>0</m:t>
                    </m:r>
                  </m:oMath>
                </a14:m>
                <a:endParaRPr lang="en-US" altLang="zh-CN" b="0" dirty="0" smtClean="0">
                  <a:ea typeface="Cambria Math" charset="0"/>
                  <a:cs typeface="Cambria Math" charset="0"/>
                </a:endParaRPr>
              </a:p>
              <a:p>
                <a:r>
                  <a:rPr lang="en-US" altLang="zh-CN" dirty="0"/>
                  <a:t>The most widely used </a:t>
                </a:r>
                <a:r>
                  <a:rPr lang="en-US" altLang="zh-CN" dirty="0" smtClean="0"/>
                  <a:t>kernel</a:t>
                </a:r>
              </a:p>
              <a:p>
                <a:r>
                  <a:rPr lang="en-US" altLang="zh-CN" dirty="0" smtClean="0"/>
                  <a:t>Corresponding </a:t>
                </a:r>
                <a:r>
                  <a:rPr lang="en-US" altLang="zh-CN" dirty="0"/>
                  <a:t>feature space is infinite </a:t>
                </a:r>
                <a:r>
                  <a:rPr lang="en-US" altLang="zh-CN" dirty="0" smtClean="0"/>
                  <a:t>dimensional </a:t>
                </a:r>
              </a:p>
              <a:p>
                <a:r>
                  <a:rPr lang="en-US" altLang="zh-CN" dirty="0" smtClean="0"/>
                  <a:t>Very</a:t>
                </a:r>
                <a:r>
                  <a:rPr lang="zh-CN" altLang="en-US" dirty="0" smtClean="0"/>
                  <a:t> </a:t>
                </a:r>
                <a:r>
                  <a:rPr lang="en-US" altLang="zh-CN" dirty="0" smtClean="0"/>
                  <a:t>strong</a:t>
                </a:r>
                <a:r>
                  <a:rPr lang="zh-CN" altLang="en-US" dirty="0" smtClean="0"/>
                  <a:t> </a:t>
                </a:r>
                <a:r>
                  <a:rPr lang="en-US" altLang="zh-CN" dirty="0" smtClean="0"/>
                  <a:t>expression</a:t>
                </a:r>
                <a:r>
                  <a:rPr lang="zh-CN" altLang="en-US" dirty="0" smtClean="0"/>
                  <a:t> </a:t>
                </a:r>
                <a:r>
                  <a:rPr lang="en-US" altLang="zh-CN" dirty="0" smtClean="0"/>
                  <a:t>power</a:t>
                </a:r>
                <a:r>
                  <a:rPr lang="zh-CN" altLang="en-US" dirty="0" smtClean="0"/>
                  <a:t> </a:t>
                </a:r>
                <a:endParaRPr lang="en-US" altLang="zh-CN" dirty="0" smtClean="0"/>
              </a:p>
              <a:p>
                <a:r>
                  <a:rPr lang="en-US" altLang="zh-CN" dirty="0" smtClean="0"/>
                  <a:t>Be </a:t>
                </a:r>
                <a:r>
                  <a:rPr lang="en-US" altLang="zh-CN" dirty="0"/>
                  <a:t>careful not to </a:t>
                </a:r>
                <a:r>
                  <a:rPr lang="en-US" altLang="zh-CN" dirty="0" err="1"/>
                  <a:t>overfit</a:t>
                </a:r>
                <a:r>
                  <a:rPr lang="en-US" altLang="zh-CN" dirty="0"/>
                  <a:t>!</a:t>
                </a: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825624"/>
                <a:ext cx="8515350" cy="4729721"/>
              </a:xfrm>
              <a:blipFill rotWithShape="0">
                <a:blip r:embed="rId2"/>
                <a:stretch>
                  <a:fillRect l="-12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50397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a:t>
            </a:r>
            <a:r>
              <a:rPr lang="en-US" dirty="0" smtClean="0"/>
              <a:t>Trick</a:t>
            </a:r>
            <a:r>
              <a:rPr lang="zh-CN" altLang="en-US" dirty="0" smtClean="0"/>
              <a:t> </a:t>
            </a:r>
            <a:r>
              <a:rPr lang="en-US" altLang="zh-CN" dirty="0" smtClean="0"/>
              <a:t>in</a:t>
            </a:r>
            <a:r>
              <a:rPr lang="zh-CN" altLang="en-US" dirty="0" smtClean="0"/>
              <a:t> </a:t>
            </a:r>
            <a:r>
              <a:rPr lang="en-US" altLang="zh-CN" dirty="0" smtClean="0"/>
              <a:t>SVM</a:t>
            </a:r>
            <a:endParaRPr lang="en-US" dirty="0"/>
          </a:p>
        </p:txBody>
      </p:sp>
    </p:spTree>
    <p:extLst>
      <p:ext uri="{BB962C8B-B14F-4D97-AF65-F5344CB8AC3E}">
        <p14:creationId xmlns:p14="http://schemas.microsoft.com/office/powerpoint/2010/main" val="1205152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a:t>
            </a:r>
            <a:r>
              <a:rPr lang="en-US" altLang="zh-CN" dirty="0" smtClean="0"/>
              <a:t>n</a:t>
            </a:r>
            <a:r>
              <a:rPr lang="en-US" dirty="0" smtClean="0"/>
              <a:t>el </a:t>
            </a:r>
            <a:r>
              <a:rPr lang="en-US" dirty="0"/>
              <a:t>Trick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nSpc>
                    <a:spcPct val="100000"/>
                  </a:lnSpc>
                  <a:buNone/>
                </a:pPr>
                <a:r>
                  <a:rPr lang="en-US" sz="3400" dirty="0"/>
                  <a:t>The </a:t>
                </a:r>
                <a:r>
                  <a:rPr lang="en-US" sz="3400" dirty="0">
                    <a:solidFill>
                      <a:srgbClr val="FF0000"/>
                    </a:solidFill>
                  </a:rPr>
                  <a:t>kernel trick </a:t>
                </a:r>
                <a:r>
                  <a:rPr lang="en-US" sz="3400" dirty="0"/>
                  <a:t>refers to the strategy </a:t>
                </a:r>
                <a:br>
                  <a:rPr lang="en-US" sz="3400" dirty="0"/>
                </a:br>
                <a:r>
                  <a:rPr lang="en-US" sz="3400" dirty="0"/>
                  <a:t>of converting </a:t>
                </a:r>
                <a:r>
                  <a:rPr lang="en-US" sz="3400" dirty="0">
                    <a:solidFill>
                      <a:schemeClr val="accent3"/>
                    </a:solidFill>
                  </a:rPr>
                  <a:t>a learning algorithm </a:t>
                </a:r>
                <a:br>
                  <a:rPr lang="en-US" sz="3400" dirty="0">
                    <a:solidFill>
                      <a:schemeClr val="accent3"/>
                    </a:solidFill>
                  </a:rPr>
                </a:br>
                <a:r>
                  <a:rPr lang="en-US" sz="3400" dirty="0">
                    <a:solidFill>
                      <a:schemeClr val="accent3"/>
                    </a:solidFill>
                  </a:rPr>
                  <a:t>and the resulting predictor</a:t>
                </a:r>
                <a:r>
                  <a:rPr lang="en-US" sz="3400" dirty="0"/>
                  <a:t> into ones </a:t>
                </a:r>
                <a:br>
                  <a:rPr lang="en-US" sz="3400" dirty="0"/>
                </a:br>
                <a:r>
                  <a:rPr lang="en-US" sz="3400" dirty="0"/>
                  <a:t>that involve only the computation </a:t>
                </a:r>
                <a:br>
                  <a:rPr lang="en-US" sz="3400" dirty="0"/>
                </a:br>
                <a:r>
                  <a:rPr lang="en-US" sz="3400" dirty="0"/>
                  <a:t>of the </a:t>
                </a:r>
                <a:r>
                  <a:rPr lang="en-US" sz="3400" dirty="0">
                    <a:solidFill>
                      <a:schemeClr val="accent4"/>
                    </a:solidFill>
                  </a:rPr>
                  <a:t>kernel </a:t>
                </a:r>
                <a14:m>
                  <m:oMath xmlns:m="http://schemas.openxmlformats.org/officeDocument/2006/math">
                    <m:r>
                      <a:rPr lang="en-US" sz="3400" i="1" dirty="0">
                        <a:solidFill>
                          <a:schemeClr val="accent4"/>
                        </a:solidFill>
                        <a:latin typeface="Cambria Math" panose="02040503050406030204" pitchFamily="18" charset="0"/>
                      </a:rPr>
                      <m:t>𝐾</m:t>
                    </m:r>
                    <m:d>
                      <m:dPr>
                        <m:ctrlPr>
                          <a:rPr lang="en-US" sz="3400" i="1" dirty="0">
                            <a:solidFill>
                              <a:schemeClr val="accent4"/>
                            </a:solidFill>
                            <a:latin typeface="Cambria Math" charset="0"/>
                          </a:rPr>
                        </m:ctrlPr>
                      </m:dPr>
                      <m:e>
                        <m:r>
                          <a:rPr lang="en-US" sz="3400" i="1" dirty="0" err="1">
                            <a:solidFill>
                              <a:schemeClr val="accent4"/>
                            </a:solidFill>
                            <a:latin typeface="Cambria Math" panose="02040503050406030204" pitchFamily="18" charset="0"/>
                          </a:rPr>
                          <m:t>𝑥</m:t>
                        </m:r>
                        <m:r>
                          <a:rPr lang="en-US" sz="3400" i="1" dirty="0" err="1">
                            <a:solidFill>
                              <a:schemeClr val="accent4"/>
                            </a:solidFill>
                            <a:latin typeface="Cambria Math" panose="02040503050406030204" pitchFamily="18" charset="0"/>
                          </a:rPr>
                          <m:t>,</m:t>
                        </m:r>
                        <m:r>
                          <a:rPr lang="en-US" sz="3400" i="1" dirty="0" err="1">
                            <a:solidFill>
                              <a:schemeClr val="accent4"/>
                            </a:solidFill>
                            <a:latin typeface="Cambria Math" panose="02040503050406030204" pitchFamily="18" charset="0"/>
                          </a:rPr>
                          <m:t>𝑥</m:t>
                        </m:r>
                        <m:r>
                          <a:rPr lang="en-US" sz="3400" i="1" dirty="0">
                            <a:solidFill>
                              <a:schemeClr val="accent4"/>
                            </a:solidFill>
                            <a:latin typeface="Cambria Math" panose="02040503050406030204" pitchFamily="18" charset="0"/>
                          </a:rPr>
                          <m:t>’</m:t>
                        </m:r>
                      </m:e>
                    </m:d>
                    <m:r>
                      <a:rPr lang="en-US" sz="3400" i="1" dirty="0">
                        <a:solidFill>
                          <a:schemeClr val="accent4"/>
                        </a:solidFill>
                        <a:latin typeface="Cambria Math" panose="02040503050406030204" pitchFamily="18" charset="0"/>
                      </a:rPr>
                      <m:t>=</m:t>
                    </m:r>
                    <m:r>
                      <a:rPr lang="en-US" sz="3400" i="1" dirty="0">
                        <a:solidFill>
                          <a:schemeClr val="accent4"/>
                        </a:solidFill>
                        <a:latin typeface="Cambria Math" panose="02040503050406030204" pitchFamily="18" charset="0"/>
                      </a:rPr>
                      <m:t>𝜙</m:t>
                    </m:r>
                    <m:d>
                      <m:dPr>
                        <m:ctrlPr>
                          <a:rPr lang="en-US" sz="3400" i="1" dirty="0">
                            <a:solidFill>
                              <a:schemeClr val="accent4"/>
                            </a:solidFill>
                            <a:latin typeface="Cambria Math" charset="0"/>
                          </a:rPr>
                        </m:ctrlPr>
                      </m:dPr>
                      <m:e>
                        <m:r>
                          <a:rPr lang="en-US" sz="3400" i="1" dirty="0">
                            <a:solidFill>
                              <a:schemeClr val="accent4"/>
                            </a:solidFill>
                            <a:latin typeface="Cambria Math" panose="02040503050406030204" pitchFamily="18" charset="0"/>
                          </a:rPr>
                          <m:t>𝑥</m:t>
                        </m:r>
                      </m:e>
                    </m:d>
                    <m:r>
                      <a:rPr lang="en-US" sz="3400" i="1" dirty="0">
                        <a:solidFill>
                          <a:schemeClr val="accent4"/>
                        </a:solidFill>
                        <a:latin typeface="Cambria Math" panose="02040503050406030204" pitchFamily="18" charset="0"/>
                      </a:rPr>
                      <m:t>⋅</m:t>
                    </m:r>
                    <m:r>
                      <a:rPr lang="en-US" sz="3400" i="1" dirty="0">
                        <a:solidFill>
                          <a:schemeClr val="accent4"/>
                        </a:solidFill>
                        <a:latin typeface="Cambria Math" panose="02040503050406030204" pitchFamily="18" charset="0"/>
                      </a:rPr>
                      <m:t>𝜙</m:t>
                    </m:r>
                    <m:r>
                      <a:rPr lang="en-US" sz="3400" i="1" dirty="0">
                        <a:solidFill>
                          <a:schemeClr val="accent4"/>
                        </a:solidFill>
                        <a:latin typeface="Cambria Math" panose="02040503050406030204" pitchFamily="18" charset="0"/>
                      </a:rPr>
                      <m:t>(</m:t>
                    </m:r>
                    <m:r>
                      <a:rPr lang="en-US" sz="3400" i="1" dirty="0">
                        <a:solidFill>
                          <a:schemeClr val="accent4"/>
                        </a:solidFill>
                        <a:latin typeface="Cambria Math" panose="02040503050406030204" pitchFamily="18" charset="0"/>
                      </a:rPr>
                      <m:t>𝑥</m:t>
                    </m:r>
                    <m:r>
                      <a:rPr lang="en-US" sz="3400" i="1" dirty="0">
                        <a:solidFill>
                          <a:schemeClr val="accent4"/>
                        </a:solidFill>
                        <a:latin typeface="Cambria Math" panose="02040503050406030204" pitchFamily="18" charset="0"/>
                      </a:rPr>
                      <m:t>’)</m:t>
                    </m:r>
                  </m:oMath>
                </a14:m>
                <a:r>
                  <a:rPr lang="en-US" sz="3400" dirty="0">
                    <a:solidFill>
                      <a:schemeClr val="accent4"/>
                    </a:solidFill>
                  </a:rPr>
                  <a:t> </a:t>
                </a:r>
                <a:r>
                  <a:rPr lang="en-US" sz="3400" dirty="0"/>
                  <a:t/>
                </a:r>
                <a:br>
                  <a:rPr lang="en-US" sz="3400" dirty="0"/>
                </a:br>
                <a:r>
                  <a:rPr lang="en-US" sz="3400" dirty="0"/>
                  <a:t>but not of the </a:t>
                </a:r>
                <a:r>
                  <a:rPr lang="en-US" sz="3400" dirty="0">
                    <a:solidFill>
                      <a:schemeClr val="accent4"/>
                    </a:solidFill>
                  </a:rPr>
                  <a:t>feature map </a:t>
                </a:r>
                <a14:m>
                  <m:oMath xmlns:m="http://schemas.openxmlformats.org/officeDocument/2006/math">
                    <m:r>
                      <a:rPr lang="en-US" sz="3400" i="1" dirty="0">
                        <a:solidFill>
                          <a:schemeClr val="accent4"/>
                        </a:solidFill>
                        <a:latin typeface="Cambria Math" panose="02040503050406030204" pitchFamily="18" charset="0"/>
                      </a:rPr>
                      <m:t>𝜙</m:t>
                    </m:r>
                    <m:d>
                      <m:dPr>
                        <m:ctrlPr>
                          <a:rPr lang="en-US" sz="3400" i="1" dirty="0">
                            <a:solidFill>
                              <a:schemeClr val="accent4"/>
                            </a:solidFill>
                            <a:latin typeface="Cambria Math" charset="0"/>
                          </a:rPr>
                        </m:ctrlPr>
                      </m:dPr>
                      <m:e>
                        <m:r>
                          <a:rPr lang="en-US" sz="3400" i="1" dirty="0">
                            <a:solidFill>
                              <a:schemeClr val="accent4"/>
                            </a:solidFill>
                            <a:latin typeface="Cambria Math" panose="02040503050406030204" pitchFamily="18" charset="0"/>
                          </a:rPr>
                          <m:t>𝑥</m:t>
                        </m:r>
                      </m:e>
                    </m:d>
                  </m:oMath>
                </a14:m>
                <a:r>
                  <a:rPr lang="en-US" sz="3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96" t="-2256" r="-863"/>
                </a:stretch>
              </a:blipFill>
            </p:spPr>
            <p:txBody>
              <a:bodyPr/>
              <a:lstStyle/>
              <a:p>
                <a:r>
                  <a:rPr lang="en-US">
                    <a:noFill/>
                  </a:rPr>
                  <a:t> </a:t>
                </a:r>
              </a:p>
            </p:txBody>
          </p:sp>
        </mc:Fallback>
      </mc:AlternateContent>
    </p:spTree>
    <p:extLst>
      <p:ext uri="{BB962C8B-B14F-4D97-AF65-F5344CB8AC3E}">
        <p14:creationId xmlns:p14="http://schemas.microsoft.com/office/powerpoint/2010/main" val="2081607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5302" y="1804360"/>
                <a:ext cx="9144000" cy="4351338"/>
              </a:xfrm>
            </p:spPr>
            <p:txBody>
              <a:bodyPr>
                <a:normAutofit/>
              </a:bodyPr>
              <a:lstStyle/>
              <a:p>
                <a:pPr marL="0" indent="0">
                  <a:buNone/>
                </a:pPr>
                <a:r>
                  <a:rPr lang="en-US" sz="2000" b="1" dirty="0" smtClean="0"/>
                  <a:t>Learning.</a:t>
                </a:r>
              </a:p>
              <a:p>
                <a:pPr marL="0" indent="0">
                  <a:buNone/>
                </a:pPr>
                <a:r>
                  <a:rPr lang="en-US" sz="2000" dirty="0"/>
                  <a:t> 	maximize  </a:t>
                </a:r>
                <a14:m>
                  <m:oMath xmlns:m="http://schemas.openxmlformats.org/officeDocument/2006/math">
                    <m:nary>
                      <m:naryPr>
                        <m:chr m:val="∑"/>
                        <m:supHide m:val="on"/>
                        <m:ctrlPr>
                          <a:rPr lang="en-US" sz="2000" i="1" dirty="0">
                            <a:latin typeface="Cambria Math" charset="0"/>
                          </a:rPr>
                        </m:ctrlPr>
                      </m:naryPr>
                      <m:sub>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sub>
                      <m:sup/>
                      <m:e>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 </m:t>
                            </m:r>
                          </m:sub>
                        </m:sSub>
                      </m:e>
                    </m:nary>
                    <m:r>
                      <a:rPr lang="en-US" sz="2000" i="1" dirty="0">
                        <a:latin typeface="Cambria Math" panose="02040503050406030204" pitchFamily="18" charset="0"/>
                      </a:rPr>
                      <m:t>−</m:t>
                    </m:r>
                    <m:f>
                      <m:fPr>
                        <m:ctrlPr>
                          <a:rPr lang="en-US" sz="2000" i="1" dirty="0">
                            <a:latin typeface="Cambria Math"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nary>
                      <m:naryPr>
                        <m:chr m:val="∑"/>
                        <m:supHide m:val="on"/>
                        <m:ctrlPr>
                          <a:rPr lang="en-US" sz="2000" i="1" dirty="0">
                            <a:latin typeface="Cambria Math" charset="0"/>
                          </a:rPr>
                        </m:ctrlPr>
                      </m:naryPr>
                      <m:sub>
                        <m:d>
                          <m:dPr>
                            <m:ctrlPr>
                              <a:rPr lang="en-US" sz="2000" i="1" dirty="0">
                                <a:latin typeface="Cambria Math" charset="0"/>
                              </a:rPr>
                            </m:ctrlPr>
                          </m:dPr>
                          <m:e>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e>
                        </m:d>
                      </m:sub>
                      <m:sup/>
                      <m:e>
                        <m:nary>
                          <m:naryPr>
                            <m:chr m:val="∑"/>
                            <m:supHide m:val="on"/>
                            <m:ctrlPr>
                              <a:rPr lang="en-US" sz="2000" i="1" dirty="0">
                                <a:latin typeface="Cambria Math" charset="0"/>
                              </a:rPr>
                            </m:ctrlPr>
                          </m:naryPr>
                          <m:sub>
                            <m:d>
                              <m:dPr>
                                <m:ctrlPr>
                                  <a:rPr lang="en-US" sz="2000" i="1" dirty="0">
                                    <a:latin typeface="Cambria Math" charset="0"/>
                                  </a:rPr>
                                </m:ctrlPr>
                              </m:dPr>
                              <m:e>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e>
                            </m:d>
                          </m:sub>
                          <m:sup/>
                          <m:e>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sub>
                            </m:sSub>
                          </m:e>
                        </m:nary>
                      </m:e>
                    </m:nary>
                    <m:sSub>
                      <m:sSubPr>
                        <m:ctrlPr>
                          <a:rPr lang="en-US" sz="2000" i="1" dirty="0">
                            <a:latin typeface="Cambria Math" charset="0"/>
                          </a:rPr>
                        </m:ctrlPr>
                      </m:sSubPr>
                      <m:e>
                        <m:r>
                          <a:rPr lang="en-US" sz="2000" i="1" dirty="0">
                            <a:latin typeface="Cambria Math" panose="02040503050406030204" pitchFamily="18" charset="0"/>
                          </a:rPr>
                          <m:t>𝛼</m:t>
                        </m:r>
                      </m:e>
                      <m:sub>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sub>
                    </m:sSub>
                    <m:r>
                      <a:rPr lang="en-US" sz="2000" i="1" dirty="0">
                        <a:latin typeface="Cambria Math" panose="02040503050406030204" pitchFamily="18" charset="0"/>
                      </a:rPr>
                      <m:t>𝑦</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d>
                      <m:dPr>
                        <m:ctrlPr>
                          <a:rPr lang="en-US" sz="2000" i="1" dirty="0">
                            <a:solidFill>
                              <a:srgbClr val="FF0000"/>
                            </a:solidFill>
                            <a:latin typeface="Cambria Math" charset="0"/>
                          </a:rPr>
                        </m:ctrlPr>
                      </m:dPr>
                      <m:e>
                        <m:r>
                          <a:rPr lang="en-US" sz="2000" i="1" dirty="0">
                            <a:solidFill>
                              <a:srgbClr val="FF0000"/>
                            </a:solidFill>
                            <a:latin typeface="Cambria Math" panose="02040503050406030204" pitchFamily="18" charset="0"/>
                          </a:rPr>
                          <m:t>𝑥</m:t>
                        </m:r>
                        <m:r>
                          <a:rPr lang="en-US" sz="2000" i="1" dirty="0">
                            <a:solidFill>
                              <a:srgbClr val="FF0000"/>
                            </a:solidFill>
                            <a:latin typeface="Cambria Math" panose="02040503050406030204" pitchFamily="18" charset="0"/>
                          </a:rPr>
                          <m:t>⋅</m:t>
                        </m:r>
                        <m:sSup>
                          <m:sSupPr>
                            <m:ctrlPr>
                              <a:rPr lang="en-US" sz="2000" i="1" dirty="0">
                                <a:solidFill>
                                  <a:srgbClr val="FF0000"/>
                                </a:solidFill>
                                <a:latin typeface="Cambria Math" charset="0"/>
                              </a:rPr>
                            </m:ctrlPr>
                          </m:sSupPr>
                          <m:e>
                            <m:r>
                              <a:rPr lang="en-US" sz="2000" i="1" dirty="0">
                                <a:solidFill>
                                  <a:srgbClr val="FF0000"/>
                                </a:solidFill>
                                <a:latin typeface="Cambria Math" panose="02040503050406030204" pitchFamily="18" charset="0"/>
                              </a:rPr>
                              <m:t>𝑥</m:t>
                            </m:r>
                          </m:e>
                          <m:sup>
                            <m:r>
                              <a:rPr lang="en-US" sz="2000" i="1" dirty="0">
                                <a:solidFill>
                                  <a:srgbClr val="FF0000"/>
                                </a:solidFill>
                                <a:latin typeface="Cambria Math" panose="02040503050406030204" pitchFamily="18" charset="0"/>
                              </a:rPr>
                              <m:t>′</m:t>
                            </m:r>
                          </m:sup>
                        </m:sSup>
                      </m:e>
                    </m:d>
                  </m:oMath>
                </a14:m>
                <a:endParaRPr lang="en-US" sz="2000" dirty="0"/>
              </a:p>
              <a:p>
                <a:pPr marL="0" indent="0">
                  <a:buNone/>
                </a:pPr>
                <a:r>
                  <a:rPr lang="en-US" sz="2000" dirty="0"/>
                  <a:t>	subject to  </a:t>
                </a:r>
                <a14:m>
                  <m:oMath xmlns:m="http://schemas.openxmlformats.org/officeDocument/2006/math">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sub>
                    </m:sSub>
                    <m:r>
                      <a:rPr lang="en-US" sz="2000" i="1" dirty="0">
                        <a:latin typeface="Cambria Math" panose="02040503050406030204" pitchFamily="18" charset="0"/>
                      </a:rPr>
                      <m:t>≥0</m:t>
                    </m:r>
                  </m:oMath>
                </a14:m>
                <a:r>
                  <a:rPr lang="en-US" sz="2000" dirty="0"/>
                  <a:t> for all </a:t>
                </a:r>
                <a14:m>
                  <m:oMath xmlns:m="http://schemas.openxmlformats.org/officeDocument/2006/math">
                    <m:d>
                      <m:dPr>
                        <m:ctrlPr>
                          <a:rPr lang="en-US" sz="2000" i="1" dirty="0" err="1">
                            <a:latin typeface="Cambria Math" charset="0"/>
                          </a:rPr>
                        </m:ctrlPr>
                      </m:dPr>
                      <m:e>
                        <m:r>
                          <a:rPr lang="en-US" sz="2000" i="1" dirty="0" err="1">
                            <a:latin typeface="Cambria Math" panose="02040503050406030204" pitchFamily="18" charset="0"/>
                          </a:rPr>
                          <m:t>𝑥</m:t>
                        </m:r>
                        <m:r>
                          <a:rPr lang="en-US" sz="2000" i="1" dirty="0" err="1">
                            <a:latin typeface="Cambria Math" panose="02040503050406030204" pitchFamily="18" charset="0"/>
                          </a:rPr>
                          <m:t>,</m:t>
                        </m:r>
                        <m:r>
                          <a:rPr lang="en-US" sz="2000" i="1" dirty="0" err="1">
                            <a:latin typeface="Cambria Math" panose="02040503050406030204" pitchFamily="18" charset="0"/>
                          </a:rPr>
                          <m:t>𝑦</m:t>
                        </m:r>
                      </m:e>
                    </m:d>
                  </m:oMath>
                </a14:m>
                <a:endParaRPr lang="en-US" sz="2000" dirty="0" smtClean="0"/>
              </a:p>
              <a:p>
                <a:pPr marL="0" indent="0">
                  <a:buNone/>
                </a:pPr>
                <a:r>
                  <a:rPr lang="en-US" sz="2000" b="1" dirty="0"/>
                  <a:t/>
                </a:r>
                <a:br>
                  <a:rPr lang="en-US" sz="2000" b="1" dirty="0"/>
                </a:br>
                <a:r>
                  <a:rPr lang="en-US" sz="2000" b="1" dirty="0"/>
                  <a:t>Prediction. </a:t>
                </a:r>
              </a:p>
              <a:p>
                <a:pPr marL="0" indent="0">
                  <a:buNone/>
                </a:pPr>
                <a:r>
                  <a:rPr lang="en-US" sz="2000" dirty="0"/>
                  <a:t>	</a:t>
                </a:r>
                <a14:m>
                  <m:oMath xmlns:m="http://schemas.openxmlformats.org/officeDocument/2006/math">
                    <m:r>
                      <a:rPr lang="en-US" sz="2000" i="1" dirty="0">
                        <a:latin typeface="Cambria Math" panose="02040503050406030204" pitchFamily="18" charset="0"/>
                      </a:rPr>
                      <m:t>h</m:t>
                    </m:r>
                    <m:d>
                      <m:dPr>
                        <m:ctrlPr>
                          <a:rPr lang="en-US" sz="2000" i="1" dirty="0">
                            <a:latin typeface="Cambria Math" charset="0"/>
                          </a:rPr>
                        </m:ctrlPr>
                      </m:dPr>
                      <m:e>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𝜃</m:t>
                        </m:r>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r>
                          <a:rPr lang="en-US" sz="2000" i="1" dirty="0">
                            <a:latin typeface="Cambria Math" panose="02040503050406030204" pitchFamily="18" charset="0"/>
                          </a:rPr>
                          <m:t>𝜃</m:t>
                        </m:r>
                        <m:r>
                          <a:rPr lang="en-US" sz="2000" i="1" dirty="0">
                            <a:latin typeface="Cambria Math" panose="02040503050406030204" pitchFamily="18" charset="0"/>
                          </a:rPr>
                          <m:t>⋅</m:t>
                        </m:r>
                        <m:r>
                          <a:rPr lang="en-US" sz="2000" i="1" dirty="0">
                            <a:latin typeface="Cambria Math" panose="02040503050406030204" pitchFamily="18" charset="0"/>
                          </a:rPr>
                          <m:t>𝑥</m:t>
                        </m:r>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nary>
                          <m:naryPr>
                            <m:chr m:val="∑"/>
                            <m:supHide m:val="on"/>
                            <m:ctrlPr>
                              <a:rPr lang="en-US" sz="2000" i="1" dirty="0">
                                <a:latin typeface="Cambria Math" charset="0"/>
                              </a:rPr>
                            </m:ctrlPr>
                          </m:naryPr>
                          <m:sub>
                            <m:d>
                              <m:dPr>
                                <m:ctrlPr>
                                  <a:rPr lang="en-US" sz="2000" i="1" dirty="0">
                                    <a:latin typeface="Cambria Math" charset="0"/>
                                  </a:rPr>
                                </m:ctrlPr>
                              </m:dPr>
                              <m:e>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e>
                            </m:d>
                          </m:sub>
                          <m:sup/>
                          <m:e>
                            <m:sSub>
                              <m:sSubPr>
                                <m:ctrlPr>
                                  <a:rPr lang="en-US" sz="2000" i="1" dirty="0">
                                    <a:latin typeface="Cambria Math" charset="0"/>
                                  </a:rPr>
                                </m:ctrlPr>
                              </m:sSubPr>
                              <m:e>
                                <m:r>
                                  <a:rPr lang="en-US" sz="2000" i="1" dirty="0">
                                    <a:latin typeface="Cambria Math" panose="02040503050406030204" pitchFamily="18" charset="0"/>
                                  </a:rPr>
                                  <m:t>𝛼</m:t>
                                </m:r>
                              </m:e>
                              <m:sub>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sub>
                            </m:sSub>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d>
                              <m:dPr>
                                <m:ctrlPr>
                                  <a:rPr lang="en-US" sz="2000" b="0" i="1" dirty="0" smtClean="0">
                                    <a:solidFill>
                                      <a:srgbClr val="FF0000"/>
                                    </a:solidFill>
                                    <a:latin typeface="Cambria Math" charset="0"/>
                                  </a:rPr>
                                </m:ctrlPr>
                              </m:dPr>
                              <m:e>
                                <m:r>
                                  <a:rPr lang="en-US" sz="2000" b="0" i="1" dirty="0" smtClean="0">
                                    <a:solidFill>
                                      <a:srgbClr val="FF0000"/>
                                    </a:solidFill>
                                    <a:latin typeface="Cambria Math" panose="02040503050406030204" pitchFamily="18" charset="0"/>
                                  </a:rPr>
                                  <m:t>𝑥</m:t>
                                </m:r>
                                <m:r>
                                  <a:rPr lang="en-US" sz="2000" i="1" dirty="0">
                                    <a:solidFill>
                                      <a:srgbClr val="FF0000"/>
                                    </a:solidFill>
                                    <a:latin typeface="Cambria Math" panose="02040503050406030204" pitchFamily="18" charset="0"/>
                                  </a:rPr>
                                  <m:t>⋅</m:t>
                                </m:r>
                                <m:sSup>
                                  <m:sSupPr>
                                    <m:ctrlPr>
                                      <a:rPr lang="en-US" sz="2000" b="0" i="1" dirty="0" smtClean="0">
                                        <a:solidFill>
                                          <a:srgbClr val="FF0000"/>
                                        </a:solidFill>
                                        <a:latin typeface="Cambria Math" charset="0"/>
                                      </a:rPr>
                                    </m:ctrlPr>
                                  </m:sSupPr>
                                  <m:e>
                                    <m:r>
                                      <a:rPr lang="en-US" sz="2000" i="1" dirty="0">
                                        <a:solidFill>
                                          <a:srgbClr val="FF0000"/>
                                        </a:solidFill>
                                        <a:latin typeface="Cambria Math" panose="02040503050406030204" pitchFamily="18" charset="0"/>
                                      </a:rPr>
                                      <m:t>𝑥</m:t>
                                    </m:r>
                                  </m:e>
                                  <m:sup>
                                    <m:r>
                                      <a:rPr lang="en-US" sz="2000" b="0" i="1" dirty="0" smtClean="0">
                                        <a:solidFill>
                                          <a:srgbClr val="FF0000"/>
                                        </a:solidFill>
                                        <a:latin typeface="Cambria Math" panose="02040503050406030204" pitchFamily="18" charset="0"/>
                                      </a:rPr>
                                      <m:t>′</m:t>
                                    </m:r>
                                  </m:sup>
                                </m:sSup>
                              </m:e>
                            </m:d>
                          </m:e>
                        </m:nary>
                      </m:e>
                    </m:d>
                  </m:oMath>
                </a14:m>
                <a:endParaRPr lang="en-US" sz="2000" dirty="0" smtClean="0"/>
              </a:p>
              <a:p>
                <a:pPr>
                  <a:buFont typeface="Arial" charset="0"/>
                  <a:buChar char="•"/>
                </a:pPr>
                <a:r>
                  <a:rPr lang="en-US" altLang="zh-CN" sz="2000" dirty="0"/>
                  <a:t>O</a:t>
                </a:r>
                <a:r>
                  <a:rPr lang="en-US" altLang="zh-CN" sz="2000" dirty="0" smtClean="0"/>
                  <a:t>nly </a:t>
                </a:r>
                <a:r>
                  <a:rPr lang="en-US" altLang="zh-CN" sz="2000" dirty="0"/>
                  <a:t>inner product of data points necessary, no </a:t>
                </a:r>
                <a:r>
                  <a:rPr lang="en-US" altLang="zh-CN" sz="2000" dirty="0" smtClean="0"/>
                  <a:t>coordinates</a:t>
                </a:r>
              </a:p>
              <a:p>
                <a:pPr>
                  <a:buFont typeface="Arial" charset="0"/>
                  <a:buChar char="•"/>
                </a:pPr>
                <a:r>
                  <a:rPr lang="en-US" altLang="zh-CN" sz="2000" dirty="0" smtClean="0"/>
                  <a:t>Kernel</a:t>
                </a:r>
                <a:r>
                  <a:rPr lang="zh-CN" altLang="en-US" sz="2000" dirty="0" smtClean="0"/>
                  <a:t> </a:t>
                </a:r>
                <a:r>
                  <a:rPr lang="en-US" altLang="zh-CN" sz="2000" dirty="0" smtClean="0"/>
                  <a:t>function:</a:t>
                </a:r>
                <a:r>
                  <a:rPr lang="zh-CN" altLang="en-US" sz="2000" dirty="0" smtClean="0"/>
                  <a:t> </a:t>
                </a:r>
                <a14:m>
                  <m:oMath xmlns:m="http://schemas.openxmlformats.org/officeDocument/2006/math">
                    <m:r>
                      <a:rPr lang="en-US" altLang="zh-CN" sz="2000" i="1">
                        <a:latin typeface="Cambria Math" panose="02040503050406030204" pitchFamily="18" charset="0"/>
                      </a:rPr>
                      <m:t>𝐾</m:t>
                    </m:r>
                    <m:d>
                      <m:dPr>
                        <m:ctrlPr>
                          <a:rPr lang="en-US" altLang="zh-CN" sz="2000" i="1">
                            <a:latin typeface="Cambria Math"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charset="0"/>
                          </a:rPr>
                          <m:t>𝑥</m:t>
                        </m:r>
                        <m:r>
                          <a:rPr lang="en-US" altLang="zh-CN" sz="2000" i="1">
                            <a:latin typeface="Cambria Math" charset="0"/>
                          </a:rPr>
                          <m:t>′</m:t>
                        </m:r>
                      </m:e>
                    </m:d>
                    <m:r>
                      <a:rPr lang="en-US" altLang="zh-CN" sz="2000" i="1">
                        <a:latin typeface="Cambria Math" panose="02040503050406030204" pitchFamily="18" charset="0"/>
                      </a:rPr>
                      <m:t>=</m:t>
                    </m:r>
                    <m:r>
                      <a:rPr lang="en-US" altLang="zh-CN" sz="2000" i="1" dirty="0">
                        <a:latin typeface="Cambria Math" panose="02040503050406030204" pitchFamily="18" charset="0"/>
                      </a:rPr>
                      <m:t>𝜙</m:t>
                    </m:r>
                    <m:d>
                      <m:dPr>
                        <m:ctrlPr>
                          <a:rPr lang="en-US" altLang="zh-CN" sz="2000" i="1" dirty="0">
                            <a:latin typeface="Cambria Math" charset="0"/>
                          </a:rPr>
                        </m:ctrlPr>
                      </m:dPr>
                      <m:e>
                        <m:r>
                          <a:rPr lang="en-US" altLang="zh-CN" sz="2000" i="1" dirty="0">
                            <a:latin typeface="Cambria Math" panose="02040503050406030204" pitchFamily="18" charset="0"/>
                          </a:rPr>
                          <m:t>𝑥</m:t>
                        </m:r>
                      </m:e>
                    </m:d>
                    <m:r>
                      <a:rPr lang="en-US" altLang="zh-CN" sz="2000" i="1" dirty="0">
                        <a:latin typeface="Cambria Math" panose="02040503050406030204" pitchFamily="18" charset="0"/>
                      </a:rPr>
                      <m:t>⋅</m:t>
                    </m:r>
                    <m:r>
                      <a:rPr lang="en-US" altLang="zh-CN" sz="2000" i="1" dirty="0">
                        <a:latin typeface="Cambria Math" panose="02040503050406030204" pitchFamily="18" charset="0"/>
                      </a:rPr>
                      <m:t>𝜙</m:t>
                    </m:r>
                    <m:d>
                      <m:dPr>
                        <m:ctrlPr>
                          <a:rPr lang="en-US" altLang="zh-CN" sz="2000" i="1" dirty="0">
                            <a:latin typeface="Cambria Math" charset="0"/>
                          </a:rPr>
                        </m:ctrlPr>
                      </m:dPr>
                      <m:e>
                        <m:sSup>
                          <m:sSupPr>
                            <m:ctrlPr>
                              <a:rPr lang="en-US" altLang="zh-CN" sz="2000" i="1" dirty="0">
                                <a:latin typeface="Cambria Math" charset="0"/>
                              </a:rPr>
                            </m:ctrlPr>
                          </m:sSupPr>
                          <m:e>
                            <m:r>
                              <a:rPr lang="en-US" altLang="zh-CN" sz="2000" i="1" dirty="0">
                                <a:latin typeface="Cambria Math" charset="0"/>
                              </a:rPr>
                              <m:t>𝑥</m:t>
                            </m:r>
                          </m:e>
                          <m:sup>
                            <m:r>
                              <a:rPr lang="en-US" altLang="zh-CN" sz="2000" i="1" dirty="0">
                                <a:latin typeface="Cambria Math" charset="0"/>
                              </a:rPr>
                              <m:t>′</m:t>
                            </m:r>
                          </m:sup>
                        </m:sSup>
                      </m:e>
                    </m:d>
                  </m:oMath>
                </a14:m>
                <a:endParaRPr lang="en-US" altLang="zh-CN" sz="2000" dirty="0" smtClean="0"/>
              </a:p>
              <a:p>
                <a:pPr lvl="1">
                  <a:buFont typeface="Arial" charset="0"/>
                  <a:buChar char="•"/>
                </a:pPr>
                <a14:m>
                  <m:oMath xmlns:m="http://schemas.openxmlformats.org/officeDocument/2006/math">
                    <m:r>
                      <a:rPr lang="en-US" altLang="zh-CN" sz="2000" i="1" dirty="0">
                        <a:latin typeface="Cambria Math" panose="02040503050406030204" pitchFamily="18" charset="0"/>
                      </a:rPr>
                      <m:t>𝜙</m:t>
                    </m:r>
                  </m:oMath>
                </a14:m>
                <a:r>
                  <a:rPr lang="en-US" altLang="zh-CN" sz="2000" dirty="0" smtClean="0"/>
                  <a:t> </a:t>
                </a:r>
                <a:r>
                  <a:rPr lang="en-US" altLang="zh-CN" sz="2000" dirty="0"/>
                  <a:t>not necessary any </a:t>
                </a:r>
                <a:r>
                  <a:rPr lang="en-US" altLang="zh-CN" sz="2000" dirty="0" smtClean="0"/>
                  <a:t>more</a:t>
                </a:r>
              </a:p>
              <a:p>
                <a:pPr lvl="1">
                  <a:buFont typeface="Arial" charset="0"/>
                  <a:buChar char="•"/>
                </a:pPr>
                <a:r>
                  <a:rPr lang="en-US" altLang="zh-CN" sz="2000" dirty="0"/>
                  <a:t>possible to operate in any </a:t>
                </a:r>
                <a:r>
                  <a:rPr lang="en-US" altLang="zh-CN" sz="2000" dirty="0" smtClean="0"/>
                  <a:t>n-dimensional</a:t>
                </a:r>
                <a:r>
                  <a:rPr lang="zh-CN" altLang="en-US" sz="2000" dirty="0" smtClean="0"/>
                  <a:t> </a:t>
                </a:r>
                <a:r>
                  <a:rPr lang="en-US" altLang="zh-CN" sz="2000" dirty="0" smtClean="0"/>
                  <a:t>feature</a:t>
                </a:r>
                <a:r>
                  <a:rPr lang="zh-CN" altLang="en-US" sz="2000" dirty="0" smtClean="0"/>
                  <a:t> </a:t>
                </a:r>
                <a:r>
                  <a:rPr lang="en-US" altLang="zh-CN" sz="2000" dirty="0" smtClean="0"/>
                  <a:t>space</a:t>
                </a:r>
              </a:p>
              <a:p>
                <a:pPr lvl="1">
                  <a:buFont typeface="Arial" charset="0"/>
                  <a:buChar char="•"/>
                </a:pPr>
                <a:r>
                  <a:rPr lang="en-US" altLang="zh-CN" sz="2000" dirty="0"/>
                  <a:t>complexity independent of </a:t>
                </a:r>
                <a:r>
                  <a:rPr lang="en-US" altLang="zh-CN" sz="2000" dirty="0" smtClean="0"/>
                  <a:t>feature</a:t>
                </a:r>
                <a:r>
                  <a:rPr lang="zh-CN" altLang="en-US" sz="2000" dirty="0" smtClean="0"/>
                  <a:t> </a:t>
                </a:r>
                <a:r>
                  <a:rPr lang="en-US" altLang="zh-CN" sz="2000" dirty="0" smtClean="0"/>
                  <a:t>space</a:t>
                </a:r>
              </a:p>
              <a:p>
                <a:pPr marL="0" indent="0">
                  <a:buNone/>
                </a:pPr>
                <a:endParaRPr lang="en-US" sz="20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5302" y="1804360"/>
                <a:ext cx="9144000" cy="4351338"/>
              </a:xfrm>
              <a:blipFill rotWithShape="0">
                <a:blip r:embed="rId2"/>
                <a:stretch>
                  <a:fillRect l="-733" t="-1541" b="-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618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5302" y="1804360"/>
                <a:ext cx="9144000" cy="4351338"/>
              </a:xfrm>
            </p:spPr>
            <p:txBody>
              <a:bodyPr>
                <a:normAutofit/>
              </a:bodyPr>
              <a:lstStyle/>
              <a:p>
                <a:pPr marL="0" indent="0">
                  <a:buNone/>
                </a:pPr>
                <a:r>
                  <a:rPr lang="en-US" sz="2000" b="1" dirty="0" smtClean="0"/>
                  <a:t>Learning.</a:t>
                </a:r>
              </a:p>
              <a:p>
                <a:pPr marL="0" indent="0">
                  <a:buNone/>
                </a:pPr>
                <a:r>
                  <a:rPr lang="en-US" sz="2000" dirty="0"/>
                  <a:t> 	maximize  </a:t>
                </a:r>
                <a14:m>
                  <m:oMath xmlns:m="http://schemas.openxmlformats.org/officeDocument/2006/math">
                    <m:nary>
                      <m:naryPr>
                        <m:chr m:val="∑"/>
                        <m:supHide m:val="on"/>
                        <m:ctrlPr>
                          <a:rPr lang="en-US" sz="2000" i="1" dirty="0">
                            <a:latin typeface="Cambria Math" charset="0"/>
                          </a:rPr>
                        </m:ctrlPr>
                      </m:naryPr>
                      <m:sub>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sub>
                      <m:sup/>
                      <m:e>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 </m:t>
                            </m:r>
                          </m:sub>
                        </m:sSub>
                      </m:e>
                    </m:nary>
                    <m:r>
                      <a:rPr lang="en-US" sz="2000" i="1" dirty="0">
                        <a:latin typeface="Cambria Math" panose="02040503050406030204" pitchFamily="18" charset="0"/>
                      </a:rPr>
                      <m:t>−</m:t>
                    </m:r>
                    <m:f>
                      <m:fPr>
                        <m:ctrlPr>
                          <a:rPr lang="en-US" sz="2000" i="1" dirty="0">
                            <a:latin typeface="Cambria Math"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nary>
                      <m:naryPr>
                        <m:chr m:val="∑"/>
                        <m:supHide m:val="on"/>
                        <m:ctrlPr>
                          <a:rPr lang="en-US" sz="2000" i="1" dirty="0">
                            <a:latin typeface="Cambria Math" charset="0"/>
                          </a:rPr>
                        </m:ctrlPr>
                      </m:naryPr>
                      <m:sub>
                        <m:d>
                          <m:dPr>
                            <m:ctrlPr>
                              <a:rPr lang="en-US" sz="2000" i="1" dirty="0">
                                <a:latin typeface="Cambria Math" charset="0"/>
                              </a:rPr>
                            </m:ctrlPr>
                          </m:dPr>
                          <m:e>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e>
                        </m:d>
                      </m:sub>
                      <m:sup/>
                      <m:e>
                        <m:nary>
                          <m:naryPr>
                            <m:chr m:val="∑"/>
                            <m:supHide m:val="on"/>
                            <m:ctrlPr>
                              <a:rPr lang="en-US" sz="2000" i="1" dirty="0">
                                <a:latin typeface="Cambria Math" charset="0"/>
                              </a:rPr>
                            </m:ctrlPr>
                          </m:naryPr>
                          <m:sub>
                            <m:d>
                              <m:dPr>
                                <m:ctrlPr>
                                  <a:rPr lang="en-US" sz="2000" i="1" dirty="0">
                                    <a:latin typeface="Cambria Math" charset="0"/>
                                  </a:rPr>
                                </m:ctrlPr>
                              </m:dPr>
                              <m:e>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e>
                            </m:d>
                          </m:sub>
                          <m:sup/>
                          <m:e>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sub>
                            </m:sSub>
                          </m:e>
                        </m:nary>
                      </m:e>
                    </m:nary>
                    <m:sSub>
                      <m:sSubPr>
                        <m:ctrlPr>
                          <a:rPr lang="en-US" sz="2000" i="1" dirty="0">
                            <a:latin typeface="Cambria Math" charset="0"/>
                          </a:rPr>
                        </m:ctrlPr>
                      </m:sSubPr>
                      <m:e>
                        <m:r>
                          <a:rPr lang="en-US" sz="2000" i="1" dirty="0">
                            <a:latin typeface="Cambria Math" panose="02040503050406030204" pitchFamily="18" charset="0"/>
                          </a:rPr>
                          <m:t>𝛼</m:t>
                        </m:r>
                      </m:e>
                      <m:sub>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sub>
                    </m:sSub>
                    <m:r>
                      <a:rPr lang="en-US" sz="2000" i="1" dirty="0">
                        <a:latin typeface="Cambria Math" panose="02040503050406030204" pitchFamily="18" charset="0"/>
                      </a:rPr>
                      <m:t>𝑦</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d>
                      <m:dPr>
                        <m:ctrlPr>
                          <a:rPr lang="en-US" sz="2000" i="1" dirty="0">
                            <a:solidFill>
                              <a:srgbClr val="FF0000"/>
                            </a:solidFill>
                            <a:latin typeface="Cambria Math" charset="0"/>
                          </a:rPr>
                        </m:ctrlPr>
                      </m:dPr>
                      <m:e>
                        <m:r>
                          <a:rPr lang="en-US" sz="2000" i="1" dirty="0">
                            <a:solidFill>
                              <a:srgbClr val="FF0000"/>
                            </a:solidFill>
                            <a:latin typeface="Cambria Math" panose="02040503050406030204" pitchFamily="18" charset="0"/>
                          </a:rPr>
                          <m:t>𝑥</m:t>
                        </m:r>
                        <m:r>
                          <a:rPr lang="en-US" sz="2000" i="1" dirty="0">
                            <a:solidFill>
                              <a:srgbClr val="FF0000"/>
                            </a:solidFill>
                            <a:latin typeface="Cambria Math" panose="02040503050406030204" pitchFamily="18" charset="0"/>
                          </a:rPr>
                          <m:t>⋅</m:t>
                        </m:r>
                        <m:sSup>
                          <m:sSupPr>
                            <m:ctrlPr>
                              <a:rPr lang="en-US" sz="2000" i="1" dirty="0">
                                <a:solidFill>
                                  <a:srgbClr val="FF0000"/>
                                </a:solidFill>
                                <a:latin typeface="Cambria Math" charset="0"/>
                              </a:rPr>
                            </m:ctrlPr>
                          </m:sSupPr>
                          <m:e>
                            <m:r>
                              <a:rPr lang="en-US" sz="2000" i="1" dirty="0">
                                <a:solidFill>
                                  <a:srgbClr val="FF0000"/>
                                </a:solidFill>
                                <a:latin typeface="Cambria Math" panose="02040503050406030204" pitchFamily="18" charset="0"/>
                              </a:rPr>
                              <m:t>𝑥</m:t>
                            </m:r>
                          </m:e>
                          <m:sup>
                            <m:r>
                              <a:rPr lang="en-US" sz="2000" i="1" dirty="0">
                                <a:solidFill>
                                  <a:srgbClr val="FF0000"/>
                                </a:solidFill>
                                <a:latin typeface="Cambria Math" panose="02040503050406030204" pitchFamily="18" charset="0"/>
                              </a:rPr>
                              <m:t>′</m:t>
                            </m:r>
                          </m:sup>
                        </m:sSup>
                      </m:e>
                    </m:d>
                  </m:oMath>
                </a14:m>
                <a:endParaRPr lang="en-US" sz="2000" dirty="0"/>
              </a:p>
              <a:p>
                <a:pPr marL="0" indent="0">
                  <a:buNone/>
                </a:pPr>
                <a:r>
                  <a:rPr lang="en-US" sz="2000" dirty="0"/>
                  <a:t>	subject to  </a:t>
                </a:r>
                <a14:m>
                  <m:oMath xmlns:m="http://schemas.openxmlformats.org/officeDocument/2006/math">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sub>
                    </m:sSub>
                    <m:r>
                      <a:rPr lang="en-US" sz="2000" i="1" dirty="0">
                        <a:latin typeface="Cambria Math" panose="02040503050406030204" pitchFamily="18" charset="0"/>
                      </a:rPr>
                      <m:t>≥0</m:t>
                    </m:r>
                  </m:oMath>
                </a14:m>
                <a:r>
                  <a:rPr lang="en-US" sz="2000" dirty="0"/>
                  <a:t> for all </a:t>
                </a:r>
                <a14:m>
                  <m:oMath xmlns:m="http://schemas.openxmlformats.org/officeDocument/2006/math">
                    <m:d>
                      <m:dPr>
                        <m:ctrlPr>
                          <a:rPr lang="en-US" sz="2000" i="1" dirty="0" err="1">
                            <a:latin typeface="Cambria Math" charset="0"/>
                          </a:rPr>
                        </m:ctrlPr>
                      </m:dPr>
                      <m:e>
                        <m:r>
                          <a:rPr lang="en-US" sz="2000" i="1" dirty="0" err="1">
                            <a:latin typeface="Cambria Math" panose="02040503050406030204" pitchFamily="18" charset="0"/>
                          </a:rPr>
                          <m:t>𝑥</m:t>
                        </m:r>
                        <m:r>
                          <a:rPr lang="en-US" sz="2000" i="1" dirty="0" err="1">
                            <a:latin typeface="Cambria Math" panose="02040503050406030204" pitchFamily="18" charset="0"/>
                          </a:rPr>
                          <m:t>,</m:t>
                        </m:r>
                        <m:r>
                          <a:rPr lang="en-US" sz="2000" i="1" dirty="0" err="1">
                            <a:latin typeface="Cambria Math" panose="02040503050406030204" pitchFamily="18" charset="0"/>
                          </a:rPr>
                          <m:t>𝑦</m:t>
                        </m:r>
                      </m:e>
                    </m:d>
                  </m:oMath>
                </a14:m>
                <a:endParaRPr lang="en-US" sz="2000" dirty="0" smtClean="0"/>
              </a:p>
              <a:p>
                <a:pPr marL="0" indent="0">
                  <a:buNone/>
                </a:pPr>
                <a:r>
                  <a:rPr lang="en-US" sz="2000" b="1" dirty="0"/>
                  <a:t/>
                </a:r>
                <a:br>
                  <a:rPr lang="en-US" sz="2000" b="1" dirty="0"/>
                </a:br>
                <a:r>
                  <a:rPr lang="en-US" sz="2000" b="1" dirty="0"/>
                  <a:t>Prediction. </a:t>
                </a:r>
              </a:p>
              <a:p>
                <a:pPr marL="0" indent="0">
                  <a:buNone/>
                </a:pPr>
                <a:r>
                  <a:rPr lang="en-US" sz="2000" dirty="0"/>
                  <a:t>	</a:t>
                </a:r>
                <a14:m>
                  <m:oMath xmlns:m="http://schemas.openxmlformats.org/officeDocument/2006/math">
                    <m:r>
                      <a:rPr lang="en-US" sz="2000" i="1" dirty="0">
                        <a:latin typeface="Cambria Math" panose="02040503050406030204" pitchFamily="18" charset="0"/>
                      </a:rPr>
                      <m:t>h</m:t>
                    </m:r>
                    <m:d>
                      <m:dPr>
                        <m:ctrlPr>
                          <a:rPr lang="en-US" sz="2000" i="1" dirty="0">
                            <a:latin typeface="Cambria Math" charset="0"/>
                          </a:rPr>
                        </m:ctrlPr>
                      </m:dPr>
                      <m:e>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𝜃</m:t>
                        </m:r>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r>
                          <a:rPr lang="en-US" sz="2000" i="1" dirty="0">
                            <a:latin typeface="Cambria Math" panose="02040503050406030204" pitchFamily="18" charset="0"/>
                          </a:rPr>
                          <m:t>𝜃</m:t>
                        </m:r>
                        <m:r>
                          <a:rPr lang="en-US" sz="2000" i="1" dirty="0">
                            <a:latin typeface="Cambria Math" panose="02040503050406030204" pitchFamily="18" charset="0"/>
                          </a:rPr>
                          <m:t>⋅</m:t>
                        </m:r>
                        <m:r>
                          <a:rPr lang="en-US" sz="2000" i="1" dirty="0">
                            <a:latin typeface="Cambria Math" panose="02040503050406030204" pitchFamily="18" charset="0"/>
                          </a:rPr>
                          <m:t>𝑥</m:t>
                        </m:r>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nary>
                          <m:naryPr>
                            <m:chr m:val="∑"/>
                            <m:supHide m:val="on"/>
                            <m:ctrlPr>
                              <a:rPr lang="en-US" sz="2000" i="1" dirty="0">
                                <a:latin typeface="Cambria Math" charset="0"/>
                              </a:rPr>
                            </m:ctrlPr>
                          </m:naryPr>
                          <m:sub>
                            <m:d>
                              <m:dPr>
                                <m:ctrlPr>
                                  <a:rPr lang="en-US" sz="2000" i="1" dirty="0">
                                    <a:latin typeface="Cambria Math" charset="0"/>
                                  </a:rPr>
                                </m:ctrlPr>
                              </m:dPr>
                              <m:e>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e>
                            </m:d>
                          </m:sub>
                          <m:sup/>
                          <m:e>
                            <m:sSub>
                              <m:sSubPr>
                                <m:ctrlPr>
                                  <a:rPr lang="en-US" sz="2000" i="1" dirty="0">
                                    <a:latin typeface="Cambria Math" charset="0"/>
                                  </a:rPr>
                                </m:ctrlPr>
                              </m:sSubPr>
                              <m:e>
                                <m:r>
                                  <a:rPr lang="en-US" sz="2000" i="1" dirty="0">
                                    <a:latin typeface="Cambria Math" panose="02040503050406030204" pitchFamily="18" charset="0"/>
                                  </a:rPr>
                                  <m:t>𝛼</m:t>
                                </m:r>
                              </m:e>
                              <m:sub>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sub>
                            </m:sSub>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d>
                              <m:dPr>
                                <m:ctrlPr>
                                  <a:rPr lang="en-US" sz="2000" b="0" i="1" dirty="0" smtClean="0">
                                    <a:solidFill>
                                      <a:srgbClr val="FF0000"/>
                                    </a:solidFill>
                                    <a:latin typeface="Cambria Math" charset="0"/>
                                  </a:rPr>
                                </m:ctrlPr>
                              </m:dPr>
                              <m:e>
                                <m:r>
                                  <a:rPr lang="en-US" sz="2000" b="0" i="1" dirty="0" smtClean="0">
                                    <a:solidFill>
                                      <a:srgbClr val="FF0000"/>
                                    </a:solidFill>
                                    <a:latin typeface="Cambria Math" panose="02040503050406030204" pitchFamily="18" charset="0"/>
                                  </a:rPr>
                                  <m:t>𝑥</m:t>
                                </m:r>
                                <m:r>
                                  <a:rPr lang="en-US" sz="2000" i="1" dirty="0">
                                    <a:solidFill>
                                      <a:srgbClr val="FF0000"/>
                                    </a:solidFill>
                                    <a:latin typeface="Cambria Math" panose="02040503050406030204" pitchFamily="18" charset="0"/>
                                  </a:rPr>
                                  <m:t>⋅</m:t>
                                </m:r>
                                <m:sSup>
                                  <m:sSupPr>
                                    <m:ctrlPr>
                                      <a:rPr lang="en-US" sz="2000" b="0" i="1" dirty="0" smtClean="0">
                                        <a:solidFill>
                                          <a:srgbClr val="FF0000"/>
                                        </a:solidFill>
                                        <a:latin typeface="Cambria Math" charset="0"/>
                                      </a:rPr>
                                    </m:ctrlPr>
                                  </m:sSupPr>
                                  <m:e>
                                    <m:r>
                                      <a:rPr lang="en-US" sz="2000" i="1" dirty="0">
                                        <a:solidFill>
                                          <a:srgbClr val="FF0000"/>
                                        </a:solidFill>
                                        <a:latin typeface="Cambria Math" panose="02040503050406030204" pitchFamily="18" charset="0"/>
                                      </a:rPr>
                                      <m:t>𝑥</m:t>
                                    </m:r>
                                  </m:e>
                                  <m:sup>
                                    <m:r>
                                      <a:rPr lang="en-US" sz="2000" b="0" i="1" dirty="0" smtClean="0">
                                        <a:solidFill>
                                          <a:srgbClr val="FF0000"/>
                                        </a:solidFill>
                                        <a:latin typeface="Cambria Math" panose="02040503050406030204" pitchFamily="18" charset="0"/>
                                      </a:rPr>
                                      <m:t>′</m:t>
                                    </m:r>
                                  </m:sup>
                                </m:sSup>
                              </m:e>
                            </m:d>
                          </m:e>
                        </m:nary>
                      </m:e>
                    </m:d>
                  </m:oMath>
                </a14:m>
                <a:endParaRPr lang="en-US" sz="2000" dirty="0" smtClean="0"/>
              </a:p>
              <a:p>
                <a:pPr>
                  <a:buFont typeface="Arial" charset="0"/>
                  <a:buChar char="•"/>
                </a:pPr>
                <a:endParaRPr lang="en-US" altLang="zh-CN" sz="2000" dirty="0"/>
              </a:p>
              <a:p>
                <a:pPr>
                  <a:buFont typeface="Arial" charset="0"/>
                  <a:buChar char="•"/>
                </a:pPr>
                <a:r>
                  <a:rPr lang="en-US" altLang="zh-CN" sz="2000" dirty="0" smtClean="0"/>
                  <a:t>Data </a:t>
                </a:r>
                <a:r>
                  <a:rPr lang="en-US" altLang="zh-CN" sz="2000" dirty="0"/>
                  <a:t>not linear separable in input </a:t>
                </a:r>
                <a:r>
                  <a:rPr lang="en-US" altLang="zh-CN" sz="2000" dirty="0" smtClean="0"/>
                  <a:t>space</a:t>
                </a:r>
              </a:p>
              <a:p>
                <a:pPr marL="0" indent="0">
                  <a:buNone/>
                </a:pPr>
                <a:r>
                  <a:rPr lang="zh-CN" altLang="en-US" sz="2000" dirty="0"/>
                  <a:t> </a:t>
                </a:r>
                <a:r>
                  <a:rPr lang="zh-CN" altLang="en-US" sz="2000" dirty="0" smtClean="0"/>
                  <a:t>               </a:t>
                </a:r>
                <a:r>
                  <a:rPr lang="en-US" altLang="zh-CN" sz="2000" dirty="0" smtClean="0"/>
                  <a:t>map </a:t>
                </a:r>
                <a:r>
                  <a:rPr lang="en-US" altLang="zh-CN" sz="2000" dirty="0"/>
                  <a:t>into some feature space where data is linear separable</a:t>
                </a:r>
                <a:endParaRPr lang="en-US" sz="20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5302" y="1804360"/>
                <a:ext cx="9144000" cy="4351338"/>
              </a:xfrm>
              <a:blipFill rotWithShape="0">
                <a:blip r:embed="rId2"/>
                <a:stretch>
                  <a:fillRect l="-733" t="-1541"/>
                </a:stretch>
              </a:blipFill>
            </p:spPr>
            <p:txBody>
              <a:bodyPr/>
              <a:lstStyle/>
              <a:p>
                <a:r>
                  <a:rPr lang="zh-CN" altLang="en-US">
                    <a:noFill/>
                  </a:rPr>
                  <a:t> </a:t>
                </a:r>
              </a:p>
            </p:txBody>
          </p:sp>
        </mc:Fallback>
      </mc:AlternateContent>
      <p:sp>
        <p:nvSpPr>
          <p:cNvPr id="4" name="右箭头 3"/>
          <p:cNvSpPr/>
          <p:nvPr/>
        </p:nvSpPr>
        <p:spPr>
          <a:xfrm>
            <a:off x="786809" y="5167423"/>
            <a:ext cx="531628" cy="287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8081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Mapping Example</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825625"/>
                <a:ext cx="8823694" cy="4351338"/>
              </a:xfrm>
            </p:spPr>
            <p:txBody>
              <a:bodyPr>
                <a:normAutofit/>
              </a:bodyPr>
              <a:lstStyle/>
              <a:p>
                <a:r>
                  <a:rPr lang="en-US" altLang="zh-CN" sz="2400" dirty="0" smtClean="0"/>
                  <a:t>Map </a:t>
                </a:r>
                <a:r>
                  <a:rPr lang="en-US" altLang="zh-CN" sz="2400" dirty="0"/>
                  <a:t>data points into feature space with some function </a:t>
                </a:r>
                <a14:m>
                  <m:oMath xmlns:m="http://schemas.openxmlformats.org/officeDocument/2006/math">
                    <m:r>
                      <a:rPr lang="en-US" altLang="zh-CN" sz="2400" i="1" dirty="0">
                        <a:latin typeface="Cambria Math" panose="02040503050406030204" pitchFamily="18" charset="0"/>
                      </a:rPr>
                      <m:t>𝜙</m:t>
                    </m:r>
                  </m:oMath>
                </a14:m>
                <a:endParaRPr kumimoji="1" lang="en-US" altLang="zh-CN" sz="2400" dirty="0" smtClean="0"/>
              </a:p>
              <a:p>
                <a:r>
                  <a:rPr kumimoji="1" lang="en-US" altLang="zh-CN" sz="2400" dirty="0" smtClean="0"/>
                  <a:t>For</a:t>
                </a:r>
                <a:r>
                  <a:rPr kumimoji="1" lang="zh-CN" altLang="en-US" sz="2400" dirty="0" smtClean="0"/>
                  <a:t> </a:t>
                </a:r>
                <a:r>
                  <a:rPr kumimoji="1" lang="en-US" altLang="zh-CN" sz="2400" dirty="0" smtClean="0"/>
                  <a:t>example</a:t>
                </a:r>
              </a:p>
              <a:p>
                <a:pPr lvl="1"/>
                <a14:m>
                  <m:oMath xmlns:m="http://schemas.openxmlformats.org/officeDocument/2006/math">
                    <m:r>
                      <a:rPr lang="en-US" altLang="zh-CN" sz="2000" i="1" dirty="0">
                        <a:latin typeface="Cambria Math" panose="02040503050406030204" pitchFamily="18" charset="0"/>
                      </a:rPr>
                      <m:t>𝜙</m:t>
                    </m:r>
                    <m:r>
                      <a:rPr lang="en-US" altLang="zh-CN" sz="2000" b="0" i="1" dirty="0" smtClean="0">
                        <a:latin typeface="Cambria Math" charset="0"/>
                      </a:rPr>
                      <m:t>:</m:t>
                    </m:r>
                    <m:r>
                      <a:rPr lang="zh-CN" altLang="en-US" sz="2000" b="0" i="1" dirty="0" smtClean="0">
                        <a:latin typeface="Cambria Math" charset="0"/>
                      </a:rPr>
                      <m:t> </m:t>
                    </m:r>
                    <m:sSup>
                      <m:sSupPr>
                        <m:ctrlPr>
                          <a:rPr lang="en-US" altLang="zh-CN" sz="2000" b="0" i="1" dirty="0" smtClean="0">
                            <a:latin typeface="Cambria Math" charset="0"/>
                          </a:rPr>
                        </m:ctrlPr>
                      </m:sSupPr>
                      <m:e>
                        <m:r>
                          <a:rPr lang="en-US" altLang="zh-CN" sz="2000" b="0" i="1" dirty="0" smtClean="0">
                            <a:latin typeface="Cambria Math" charset="0"/>
                          </a:rPr>
                          <m:t>𝑅</m:t>
                        </m:r>
                      </m:e>
                      <m:sup>
                        <m:r>
                          <a:rPr lang="en-US" altLang="zh-CN" sz="2000" b="0" i="1" dirty="0" smtClean="0">
                            <a:latin typeface="Cambria Math" charset="0"/>
                          </a:rPr>
                          <m:t>2</m:t>
                        </m:r>
                      </m:sup>
                    </m:sSup>
                    <m:r>
                      <a:rPr lang="en-US" altLang="zh-CN" sz="2000" i="1" dirty="0">
                        <a:latin typeface="Cambria Math" charset="0"/>
                        <a:ea typeface="Cambria Math" charset="0"/>
                        <a:cs typeface="Cambria Math" charset="0"/>
                      </a:rPr>
                      <m:t>→</m:t>
                    </m:r>
                    <m:sSup>
                      <m:sSupPr>
                        <m:ctrlPr>
                          <a:rPr lang="en-US" altLang="zh-CN" sz="2000" i="1" dirty="0">
                            <a:latin typeface="Cambria Math" charset="0"/>
                          </a:rPr>
                        </m:ctrlPr>
                      </m:sSupPr>
                      <m:e>
                        <m:r>
                          <a:rPr lang="en-US" altLang="zh-CN" sz="2000" i="1" dirty="0">
                            <a:latin typeface="Cambria Math" charset="0"/>
                          </a:rPr>
                          <m:t>𝑅</m:t>
                        </m:r>
                      </m:e>
                      <m:sup>
                        <m:r>
                          <a:rPr lang="en-US" altLang="zh-CN" sz="2000" b="0" i="1" dirty="0" smtClean="0">
                            <a:latin typeface="Cambria Math" charset="0"/>
                          </a:rPr>
                          <m:t>3</m:t>
                        </m:r>
                      </m:sup>
                    </m:sSup>
                  </m:oMath>
                </a14:m>
                <a:endParaRPr kumimoji="1" lang="en-US" altLang="zh-CN" sz="2000" dirty="0" smtClean="0"/>
              </a:p>
              <a:p>
                <a:pPr lvl="1"/>
                <a14:m>
                  <m:oMath xmlns:m="http://schemas.openxmlformats.org/officeDocument/2006/math">
                    <m:d>
                      <m:dPr>
                        <m:ctrlPr>
                          <a:rPr kumimoji="1" lang="mr-IN" altLang="zh-CN" sz="2000" i="1" smtClean="0">
                            <a:latin typeface="Cambria Math" charset="0"/>
                          </a:rPr>
                        </m:ctrlPr>
                      </m:dPr>
                      <m:e>
                        <m:sSub>
                          <m:sSubPr>
                            <m:ctrlPr>
                              <a:rPr kumimoji="1" lang="en-US" altLang="zh-CN" sz="2000" i="1" smtClean="0">
                                <a:latin typeface="Cambria Math" charset="0"/>
                              </a:rPr>
                            </m:ctrlPr>
                          </m:sSubPr>
                          <m:e>
                            <m:r>
                              <a:rPr kumimoji="1" lang="en-US" altLang="zh-CN" sz="2000" b="0" i="1" smtClean="0">
                                <a:latin typeface="Cambria Math" charset="0"/>
                              </a:rPr>
                              <m:t>𝑥</m:t>
                            </m:r>
                          </m:e>
                          <m:sub>
                            <m:r>
                              <a:rPr kumimoji="1" lang="en-US" altLang="zh-CN" sz="2000" b="0" i="1" smtClean="0">
                                <a:latin typeface="Cambria Math" charset="0"/>
                              </a:rPr>
                              <m:t>1</m:t>
                            </m:r>
                          </m:sub>
                        </m:sSub>
                        <m:r>
                          <a:rPr kumimoji="1" lang="en-US" altLang="zh-CN" sz="2000" b="0" i="1" smtClean="0">
                            <a:latin typeface="Cambria Math" charset="0"/>
                          </a:rPr>
                          <m:t>,</m:t>
                        </m:r>
                        <m:r>
                          <a:rPr kumimoji="1" lang="zh-CN" altLang="en-US" sz="2000" b="0" i="1" smtClean="0">
                            <a:latin typeface="Cambria Math" charset="0"/>
                          </a:rPr>
                          <m:t> </m:t>
                        </m:r>
                        <m:sSub>
                          <m:sSubPr>
                            <m:ctrlPr>
                              <a:rPr kumimoji="1" lang="en-US" altLang="zh-CN" sz="2000" b="0" i="1" smtClean="0">
                                <a:latin typeface="Cambria Math" charset="0"/>
                              </a:rPr>
                            </m:ctrlPr>
                          </m:sSubPr>
                          <m:e>
                            <m:r>
                              <a:rPr kumimoji="1" lang="en-US" altLang="zh-CN" sz="2000" b="0" i="1" smtClean="0">
                                <a:latin typeface="Cambria Math" charset="0"/>
                              </a:rPr>
                              <m:t>𝑥</m:t>
                            </m:r>
                          </m:e>
                          <m:sub>
                            <m:r>
                              <a:rPr kumimoji="1" lang="en-US" altLang="zh-CN" sz="2000" b="0" i="1" smtClean="0">
                                <a:latin typeface="Cambria Math" charset="0"/>
                              </a:rPr>
                              <m:t>2</m:t>
                            </m:r>
                          </m:sub>
                        </m:sSub>
                      </m:e>
                    </m:d>
                    <m:r>
                      <a:rPr lang="en-US" altLang="zh-CN" sz="2000" i="1" dirty="0">
                        <a:latin typeface="Cambria Math" charset="0"/>
                        <a:ea typeface="Cambria Math" charset="0"/>
                        <a:cs typeface="Cambria Math" charset="0"/>
                      </a:rPr>
                      <m:t>→</m:t>
                    </m:r>
                    <m:d>
                      <m:dPr>
                        <m:ctrlPr>
                          <a:rPr lang="mr-IN" altLang="zh-CN" sz="2000" i="1" dirty="0" smtClean="0">
                            <a:latin typeface="Cambria Math" charset="0"/>
                            <a:ea typeface="Cambria Math" charset="0"/>
                            <a:cs typeface="Cambria Math" charset="0"/>
                          </a:rPr>
                        </m:ctrlPr>
                      </m:dPr>
                      <m:e>
                        <m:sSub>
                          <m:sSubPr>
                            <m:ctrlPr>
                              <a:rPr kumimoji="1" lang="en-US" altLang="zh-CN" sz="2000" i="1">
                                <a:latin typeface="Cambria Math" charset="0"/>
                              </a:rPr>
                            </m:ctrlPr>
                          </m:sSubPr>
                          <m:e>
                            <m:r>
                              <a:rPr kumimoji="1" lang="en-US" altLang="zh-CN" sz="2000" i="1">
                                <a:latin typeface="Cambria Math" charset="0"/>
                              </a:rPr>
                              <m:t>𝑧</m:t>
                            </m:r>
                          </m:e>
                          <m:sub>
                            <m:r>
                              <a:rPr kumimoji="1" lang="en-US" altLang="zh-CN" sz="2000" b="0" i="1" smtClean="0">
                                <a:latin typeface="Cambria Math" charset="0"/>
                              </a:rPr>
                              <m:t>1</m:t>
                            </m:r>
                          </m:sub>
                        </m:sSub>
                        <m:r>
                          <a:rPr kumimoji="1" lang="en-US" altLang="zh-CN" sz="2000" i="1">
                            <a:latin typeface="Cambria Math" charset="0"/>
                          </a:rPr>
                          <m:t>,</m:t>
                        </m:r>
                        <m:r>
                          <a:rPr kumimoji="1" lang="zh-CN" altLang="en-US" sz="2000" i="1">
                            <a:latin typeface="Cambria Math" charset="0"/>
                          </a:rPr>
                          <m:t> </m:t>
                        </m:r>
                        <m:sSub>
                          <m:sSubPr>
                            <m:ctrlPr>
                              <a:rPr kumimoji="1" lang="en-US" altLang="zh-CN" sz="2000" i="1">
                                <a:latin typeface="Cambria Math" charset="0"/>
                              </a:rPr>
                            </m:ctrlPr>
                          </m:sSubPr>
                          <m:e>
                            <m:r>
                              <a:rPr kumimoji="1" lang="en-US" altLang="zh-CN" sz="2000" b="0" i="1" smtClean="0">
                                <a:latin typeface="Cambria Math" charset="0"/>
                              </a:rPr>
                              <m:t>𝑧</m:t>
                            </m:r>
                          </m:e>
                          <m:sub>
                            <m:r>
                              <a:rPr kumimoji="1" lang="en-US" altLang="zh-CN" sz="2000" i="1">
                                <a:latin typeface="Cambria Math" charset="0"/>
                              </a:rPr>
                              <m:t>2</m:t>
                            </m:r>
                          </m:sub>
                        </m:sSub>
                        <m:r>
                          <a:rPr kumimoji="1" lang="en-US" altLang="zh-CN" sz="2000" b="0" i="1" smtClean="0">
                            <a:latin typeface="Cambria Math" charset="0"/>
                          </a:rPr>
                          <m:t>,</m:t>
                        </m:r>
                        <m:sSub>
                          <m:sSubPr>
                            <m:ctrlPr>
                              <a:rPr kumimoji="1" lang="en-US" altLang="zh-CN" sz="2000" i="1">
                                <a:latin typeface="Cambria Math" charset="0"/>
                              </a:rPr>
                            </m:ctrlPr>
                          </m:sSubPr>
                          <m:e>
                            <m:r>
                              <a:rPr kumimoji="1" lang="en-US" altLang="zh-CN" sz="2000" i="1">
                                <a:latin typeface="Cambria Math" charset="0"/>
                              </a:rPr>
                              <m:t>𝑧</m:t>
                            </m:r>
                          </m:e>
                          <m:sub>
                            <m:r>
                              <a:rPr kumimoji="1" lang="en-US" altLang="zh-CN" sz="2000" b="0" i="1" smtClean="0">
                                <a:latin typeface="Cambria Math" charset="0"/>
                              </a:rPr>
                              <m:t>3</m:t>
                            </m:r>
                          </m:sub>
                        </m:sSub>
                      </m:e>
                    </m:d>
                    <m:box>
                      <m:boxPr>
                        <m:ctrlPr>
                          <a:rPr lang="mr-IN" altLang="zh-CN" sz="2000" i="1" dirty="0" smtClean="0">
                            <a:latin typeface="Cambria Math" charset="0"/>
                            <a:ea typeface="Cambria Math" charset="0"/>
                            <a:cs typeface="Cambria Math" charset="0"/>
                          </a:rPr>
                        </m:ctrlPr>
                      </m:boxPr>
                      <m:e>
                        <m:r>
                          <a:rPr lang="mr-IN" altLang="zh-CN" sz="2000" i="1" dirty="0" smtClean="0">
                            <a:latin typeface="Cambria Math" charset="0"/>
                            <a:ea typeface="Cambria Math" charset="0"/>
                            <a:cs typeface="Cambria Math" charset="0"/>
                          </a:rPr>
                          <m:t>≔</m:t>
                        </m:r>
                      </m:e>
                    </m:box>
                    <m:d>
                      <m:dPr>
                        <m:ctrlPr>
                          <a:rPr lang="mr-IN" altLang="zh-CN" sz="2000" i="1" dirty="0" smtClean="0">
                            <a:latin typeface="Cambria Math" charset="0"/>
                            <a:ea typeface="Cambria Math" charset="0"/>
                            <a:cs typeface="Cambria Math" charset="0"/>
                          </a:rPr>
                        </m:ctrlPr>
                      </m:dPr>
                      <m:e>
                        <m:sSubSup>
                          <m:sSubSupPr>
                            <m:ctrlPr>
                              <a:rPr lang="en-US" altLang="zh-CN" sz="2000" i="1" dirty="0" smtClean="0">
                                <a:latin typeface="Cambria Math" charset="0"/>
                                <a:ea typeface="Cambria Math" charset="0"/>
                                <a:cs typeface="Cambria Math" charset="0"/>
                              </a:rPr>
                            </m:ctrlPr>
                          </m:sSubSupPr>
                          <m:e>
                            <m:r>
                              <a:rPr lang="en-US" altLang="zh-CN" sz="2000" b="0" i="1" dirty="0" smtClean="0">
                                <a:latin typeface="Cambria Math" charset="0"/>
                                <a:ea typeface="Cambria Math" charset="0"/>
                                <a:cs typeface="Cambria Math" charset="0"/>
                              </a:rPr>
                              <m:t>𝑥</m:t>
                            </m:r>
                          </m:e>
                          <m:sub>
                            <m:r>
                              <a:rPr lang="en-US" altLang="zh-CN" sz="2000" b="0" i="1" dirty="0" smtClean="0">
                                <a:latin typeface="Cambria Math" charset="0"/>
                                <a:ea typeface="Cambria Math" charset="0"/>
                                <a:cs typeface="Cambria Math" charset="0"/>
                              </a:rPr>
                              <m:t>1</m:t>
                            </m:r>
                          </m:sub>
                          <m:sup>
                            <m:r>
                              <a:rPr lang="en-US" altLang="zh-CN" sz="2000" b="0" i="1" dirty="0" smtClean="0">
                                <a:latin typeface="Cambria Math" charset="0"/>
                                <a:ea typeface="Cambria Math" charset="0"/>
                                <a:cs typeface="Cambria Math" charset="0"/>
                              </a:rPr>
                              <m:t>2</m:t>
                            </m:r>
                          </m:sup>
                        </m:sSubSup>
                        <m:r>
                          <a:rPr lang="en-US" altLang="zh-CN" sz="2000" b="0" i="1" dirty="0" smtClean="0">
                            <a:latin typeface="Cambria Math" charset="0"/>
                            <a:ea typeface="Cambria Math" charset="0"/>
                            <a:cs typeface="Cambria Math" charset="0"/>
                          </a:rPr>
                          <m:t>,</m:t>
                        </m:r>
                        <m:r>
                          <a:rPr lang="zh-CN" altLang="en-US" sz="2000" b="0" i="1" dirty="0" smtClean="0">
                            <a:latin typeface="Cambria Math" charset="0"/>
                            <a:ea typeface="Cambria Math" charset="0"/>
                            <a:cs typeface="Cambria Math" charset="0"/>
                          </a:rPr>
                          <m:t> </m:t>
                        </m:r>
                        <m:rad>
                          <m:radPr>
                            <m:degHide m:val="on"/>
                            <m:ctrlPr>
                              <a:rPr lang="zh-CN" altLang="en-US" sz="2000" b="0" i="1" dirty="0" smtClean="0">
                                <a:latin typeface="Cambria Math" charset="0"/>
                                <a:ea typeface="Cambria Math" charset="0"/>
                                <a:cs typeface="Cambria Math" charset="0"/>
                              </a:rPr>
                            </m:ctrlPr>
                          </m:radPr>
                          <m:deg/>
                          <m:e>
                            <m:r>
                              <a:rPr lang="en-US" altLang="zh-CN" sz="2000" b="0" i="1" dirty="0" smtClean="0">
                                <a:latin typeface="Cambria Math" charset="0"/>
                                <a:ea typeface="Cambria Math" charset="0"/>
                                <a:cs typeface="Cambria Math" charset="0"/>
                              </a:rPr>
                              <m:t>2</m:t>
                            </m:r>
                          </m:e>
                        </m:rad>
                        <m:sSub>
                          <m:sSubPr>
                            <m:ctrlPr>
                              <a:rPr lang="en-US" altLang="zh-CN" sz="2000" b="0" i="1" dirty="0" smtClean="0">
                                <a:latin typeface="Cambria Math" charset="0"/>
                                <a:ea typeface="Cambria Math" charset="0"/>
                                <a:cs typeface="Cambria Math" charset="0"/>
                              </a:rPr>
                            </m:ctrlPr>
                          </m:sSubPr>
                          <m:e>
                            <m:r>
                              <a:rPr lang="en-US" altLang="zh-CN" sz="2000" b="0" i="1" dirty="0" smtClean="0">
                                <a:latin typeface="Cambria Math" charset="0"/>
                                <a:ea typeface="Cambria Math" charset="0"/>
                                <a:cs typeface="Cambria Math" charset="0"/>
                              </a:rPr>
                              <m:t>𝑥</m:t>
                            </m:r>
                          </m:e>
                          <m:sub>
                            <m:r>
                              <a:rPr lang="en-US" altLang="zh-CN" sz="2000" b="0" i="1" dirty="0" smtClean="0">
                                <a:latin typeface="Cambria Math" charset="0"/>
                                <a:ea typeface="Cambria Math" charset="0"/>
                                <a:cs typeface="Cambria Math" charset="0"/>
                              </a:rPr>
                              <m:t>1</m:t>
                            </m:r>
                          </m:sub>
                        </m:sSub>
                        <m:sSub>
                          <m:sSubPr>
                            <m:ctrlPr>
                              <a:rPr lang="en-US" altLang="zh-CN" sz="2000" b="0" i="1" dirty="0" smtClean="0">
                                <a:latin typeface="Cambria Math" charset="0"/>
                                <a:ea typeface="Cambria Math" charset="0"/>
                                <a:cs typeface="Cambria Math" charset="0"/>
                              </a:rPr>
                            </m:ctrlPr>
                          </m:sSubPr>
                          <m:e>
                            <m:r>
                              <a:rPr lang="en-US" altLang="zh-CN" sz="2000" b="0" i="1" dirty="0" smtClean="0">
                                <a:latin typeface="Cambria Math" charset="0"/>
                                <a:ea typeface="Cambria Math" charset="0"/>
                                <a:cs typeface="Cambria Math" charset="0"/>
                              </a:rPr>
                              <m:t>𝑥</m:t>
                            </m:r>
                          </m:e>
                          <m:sub>
                            <m:r>
                              <a:rPr lang="en-US" altLang="zh-CN" sz="2000" b="0" i="1" dirty="0" smtClean="0">
                                <a:latin typeface="Cambria Math" charset="0"/>
                                <a:ea typeface="Cambria Math" charset="0"/>
                                <a:cs typeface="Cambria Math" charset="0"/>
                              </a:rPr>
                              <m:t>2</m:t>
                            </m:r>
                          </m:sub>
                        </m:sSub>
                        <m:r>
                          <a:rPr lang="en-US" altLang="zh-CN" sz="2000" b="0" i="1" dirty="0" smtClean="0">
                            <a:latin typeface="Cambria Math" charset="0"/>
                            <a:ea typeface="Cambria Math" charset="0"/>
                            <a:cs typeface="Cambria Math" charset="0"/>
                          </a:rPr>
                          <m:t>,</m:t>
                        </m:r>
                        <m:sSubSup>
                          <m:sSubSupPr>
                            <m:ctrlPr>
                              <a:rPr lang="en-US" altLang="zh-CN" sz="2000" i="1" dirty="0">
                                <a:latin typeface="Cambria Math" charset="0"/>
                                <a:ea typeface="Cambria Math" charset="0"/>
                                <a:cs typeface="Cambria Math" charset="0"/>
                              </a:rPr>
                            </m:ctrlPr>
                          </m:sSubSupPr>
                          <m:e>
                            <m:r>
                              <a:rPr lang="en-US" altLang="zh-CN" sz="2000" i="1" dirty="0">
                                <a:latin typeface="Cambria Math" charset="0"/>
                                <a:ea typeface="Cambria Math" charset="0"/>
                                <a:cs typeface="Cambria Math" charset="0"/>
                              </a:rPr>
                              <m:t>𝑥</m:t>
                            </m:r>
                          </m:e>
                          <m:sub>
                            <m:r>
                              <a:rPr lang="en-US" altLang="zh-CN" sz="2000" b="0" i="1" dirty="0" smtClean="0">
                                <a:latin typeface="Cambria Math" charset="0"/>
                                <a:ea typeface="Cambria Math" charset="0"/>
                                <a:cs typeface="Cambria Math" charset="0"/>
                              </a:rPr>
                              <m:t>2</m:t>
                            </m:r>
                          </m:sub>
                          <m:sup>
                            <m:r>
                              <a:rPr lang="en-US" altLang="zh-CN" sz="2000" i="1" dirty="0">
                                <a:latin typeface="Cambria Math" charset="0"/>
                                <a:ea typeface="Cambria Math" charset="0"/>
                                <a:cs typeface="Cambria Math" charset="0"/>
                              </a:rPr>
                              <m:t>2</m:t>
                            </m:r>
                          </m:sup>
                        </m:sSubSup>
                      </m:e>
                    </m:d>
                  </m:oMath>
                </a14:m>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r>
                  <a:rPr kumimoji="1" lang="en-US" altLang="zh-CN" sz="2000" dirty="0" smtClean="0"/>
                  <a:t>Hyperplane</a:t>
                </a:r>
                <a:r>
                  <a:rPr kumimoji="1" lang="zh-CN" altLang="en-US" sz="2000" dirty="0" smtClean="0"/>
                  <a:t> </a:t>
                </a:r>
                <a14:m>
                  <m:oMath xmlns:m="http://schemas.openxmlformats.org/officeDocument/2006/math">
                    <m:d>
                      <m:dPr>
                        <m:begChr m:val="⟨"/>
                        <m:endChr m:val="⟩"/>
                        <m:ctrlPr>
                          <a:rPr kumimoji="1" lang="zh-CN" altLang="en-US" sz="2000" i="1" smtClean="0">
                            <a:latin typeface="Cambria Math" charset="0"/>
                          </a:rPr>
                        </m:ctrlPr>
                      </m:dPr>
                      <m:e>
                        <m:r>
                          <a:rPr kumimoji="1" lang="en-US" altLang="zh-CN" sz="2000" b="0" i="1" smtClean="0">
                            <a:latin typeface="Cambria Math" charset="0"/>
                          </a:rPr>
                          <m:t>𝑤</m:t>
                        </m:r>
                        <m:r>
                          <a:rPr kumimoji="1" lang="en-US" altLang="zh-CN" sz="2000" b="0" i="1" smtClean="0">
                            <a:latin typeface="Cambria Math" charset="0"/>
                            <a:ea typeface="Cambria Math" charset="0"/>
                            <a:cs typeface="Cambria Math" charset="0"/>
                          </a:rPr>
                          <m:t>∙</m:t>
                        </m:r>
                        <m:r>
                          <a:rPr kumimoji="1" lang="en-US" altLang="zh-CN" sz="2000" b="0" i="1" smtClean="0">
                            <a:latin typeface="Cambria Math" charset="0"/>
                            <a:ea typeface="Cambria Math" charset="0"/>
                            <a:cs typeface="Cambria Math" charset="0"/>
                          </a:rPr>
                          <m:t>𝑧</m:t>
                        </m:r>
                      </m:e>
                    </m:d>
                    <m:r>
                      <a:rPr kumimoji="1" lang="en-US" altLang="zh-CN" sz="2000" b="0" i="1" smtClean="0">
                        <a:latin typeface="Cambria Math" charset="0"/>
                      </a:rPr>
                      <m:t>=0</m:t>
                    </m:r>
                  </m:oMath>
                </a14:m>
                <a:r>
                  <a:rPr kumimoji="1" lang="zh-CN" altLang="en-US" sz="2000" dirty="0" smtClean="0"/>
                  <a:t> </a:t>
                </a:r>
                <a:r>
                  <a:rPr kumimoji="1" lang="en-US" altLang="zh-CN" sz="2000" dirty="0" smtClean="0"/>
                  <a:t>can</a:t>
                </a:r>
                <a:r>
                  <a:rPr kumimoji="1" lang="zh-CN" altLang="en-US" sz="2000" dirty="0" smtClean="0"/>
                  <a:t> </a:t>
                </a:r>
                <a:r>
                  <a:rPr kumimoji="1" lang="en-US" altLang="zh-CN" sz="2000" dirty="0" smtClean="0"/>
                  <a:t>be</a:t>
                </a:r>
                <a:r>
                  <a:rPr kumimoji="1" lang="zh-CN" altLang="en-US" sz="2000" dirty="0" smtClean="0"/>
                  <a:t> </a:t>
                </a:r>
                <a:r>
                  <a:rPr kumimoji="1" lang="en-US" altLang="zh-CN" sz="2000" dirty="0" smtClean="0"/>
                  <a:t>written</a:t>
                </a:r>
                <a:r>
                  <a:rPr kumimoji="1" lang="zh-CN" altLang="en-US" sz="2000" dirty="0" smtClean="0"/>
                  <a:t> </a:t>
                </a:r>
                <a:r>
                  <a:rPr kumimoji="1" lang="en-US" altLang="zh-CN" sz="2000" dirty="0" smtClean="0"/>
                  <a:t>as</a:t>
                </a:r>
                <a:r>
                  <a:rPr kumimoji="1" lang="zh-CN" altLang="en-US" sz="2000" dirty="0" smtClean="0"/>
                  <a:t> </a:t>
                </a:r>
                <a:r>
                  <a:rPr kumimoji="1" lang="en-US" altLang="zh-CN" sz="2000" dirty="0" smtClean="0"/>
                  <a:t>a</a:t>
                </a:r>
                <a:r>
                  <a:rPr kumimoji="1" lang="zh-CN" altLang="en-US" sz="2000" dirty="0" smtClean="0"/>
                  <a:t> </a:t>
                </a:r>
                <a:r>
                  <a:rPr kumimoji="1" lang="en-US" altLang="zh-CN" sz="2000" dirty="0" smtClean="0"/>
                  <a:t>function</a:t>
                </a:r>
                <a:r>
                  <a:rPr kumimoji="1" lang="zh-CN" altLang="en-US" sz="2000" dirty="0" smtClean="0"/>
                  <a:t> </a:t>
                </a:r>
                <a:r>
                  <a:rPr kumimoji="1" lang="en-US" altLang="zh-CN" sz="2000" dirty="0" smtClean="0"/>
                  <a:t>of</a:t>
                </a:r>
                <a:r>
                  <a:rPr kumimoji="1" lang="zh-CN" altLang="en-US" sz="2000" dirty="0" smtClean="0"/>
                  <a:t> </a:t>
                </a:r>
                <a14:m>
                  <m:oMath xmlns:m="http://schemas.openxmlformats.org/officeDocument/2006/math">
                    <m:r>
                      <a:rPr lang="en-US" altLang="zh-CN" sz="2000" i="1" dirty="0">
                        <a:latin typeface="Cambria Math" charset="0"/>
                        <a:ea typeface="Cambria Math" charset="0"/>
                        <a:cs typeface="Cambria Math" charset="0"/>
                      </a:rPr>
                      <m:t>𝑥</m:t>
                    </m:r>
                  </m:oMath>
                </a14:m>
                <a:r>
                  <a:rPr kumimoji="1" lang="en-US" altLang="zh-CN" sz="2000" dirty="0" smtClean="0"/>
                  <a:t>:</a:t>
                </a:r>
              </a:p>
              <a:p>
                <a:pPr marL="457200" lvl="1" indent="0" algn="ctr">
                  <a:buNone/>
                </a:pPr>
                <a14:m>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𝑤</m:t>
                        </m:r>
                      </m:e>
                      <m:sub>
                        <m:r>
                          <a:rPr kumimoji="1" lang="en-US" altLang="zh-CN" sz="2000" b="0" i="1" smtClean="0">
                            <a:latin typeface="Cambria Math" charset="0"/>
                          </a:rPr>
                          <m:t>1</m:t>
                        </m:r>
                      </m:sub>
                    </m:sSub>
                    <m:sSubSup>
                      <m:sSubSupPr>
                        <m:ctrlPr>
                          <a:rPr lang="en-US" altLang="zh-CN" sz="2000" i="1" dirty="0">
                            <a:latin typeface="Cambria Math" charset="0"/>
                            <a:ea typeface="Cambria Math" charset="0"/>
                            <a:cs typeface="Cambria Math" charset="0"/>
                          </a:rPr>
                        </m:ctrlPr>
                      </m:sSubSupPr>
                      <m:e>
                        <m:r>
                          <a:rPr lang="en-US" altLang="zh-CN" sz="2000" i="1" dirty="0">
                            <a:latin typeface="Cambria Math" charset="0"/>
                            <a:ea typeface="Cambria Math" charset="0"/>
                            <a:cs typeface="Cambria Math" charset="0"/>
                          </a:rPr>
                          <m:t>𝑥</m:t>
                        </m:r>
                      </m:e>
                      <m:sub>
                        <m:r>
                          <a:rPr lang="en-US" altLang="zh-CN" sz="2000" i="1" dirty="0">
                            <a:latin typeface="Cambria Math" charset="0"/>
                            <a:ea typeface="Cambria Math" charset="0"/>
                            <a:cs typeface="Cambria Math" charset="0"/>
                          </a:rPr>
                          <m:t>1</m:t>
                        </m:r>
                      </m:sub>
                      <m:sup>
                        <m:r>
                          <a:rPr lang="en-US" altLang="zh-CN" sz="2000" i="1" dirty="0">
                            <a:latin typeface="Cambria Math" charset="0"/>
                            <a:ea typeface="Cambria Math" charset="0"/>
                            <a:cs typeface="Cambria Math" charset="0"/>
                          </a:rPr>
                          <m:t>2</m:t>
                        </m:r>
                      </m:sup>
                    </m:sSubSup>
                  </m:oMath>
                </a14:m>
                <a:r>
                  <a:rPr kumimoji="1" lang="en-US" altLang="zh-CN" sz="2000" dirty="0" smtClean="0"/>
                  <a:t>+</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2</m:t>
                        </m:r>
                      </m:sub>
                    </m:sSub>
                    <m:rad>
                      <m:radPr>
                        <m:degHide m:val="on"/>
                        <m:ctrlPr>
                          <a:rPr lang="zh-CN" altLang="en-US" sz="2000" i="1" dirty="0">
                            <a:latin typeface="Cambria Math" charset="0"/>
                            <a:ea typeface="Cambria Math" charset="0"/>
                            <a:cs typeface="Cambria Math" charset="0"/>
                          </a:rPr>
                        </m:ctrlPr>
                      </m:radPr>
                      <m:deg/>
                      <m:e>
                        <m:r>
                          <a:rPr lang="en-US" altLang="zh-CN" sz="2000" i="1" dirty="0">
                            <a:latin typeface="Cambria Math" charset="0"/>
                            <a:ea typeface="Cambria Math" charset="0"/>
                            <a:cs typeface="Cambria Math" charset="0"/>
                          </a:rPr>
                          <m:t>2</m:t>
                        </m:r>
                      </m:e>
                    </m:rad>
                    <m:sSub>
                      <m:sSubPr>
                        <m:ctrlPr>
                          <a:rPr lang="en-US" altLang="zh-CN" sz="2000" i="1" dirty="0">
                            <a:latin typeface="Cambria Math" charset="0"/>
                            <a:ea typeface="Cambria Math" charset="0"/>
                            <a:cs typeface="Cambria Math" charset="0"/>
                          </a:rPr>
                        </m:ctrlPr>
                      </m:sSubPr>
                      <m:e>
                        <m:r>
                          <a:rPr lang="en-US" altLang="zh-CN" sz="2000" i="1" dirty="0">
                            <a:latin typeface="Cambria Math" charset="0"/>
                            <a:ea typeface="Cambria Math" charset="0"/>
                            <a:cs typeface="Cambria Math" charset="0"/>
                          </a:rPr>
                          <m:t>𝑥</m:t>
                        </m:r>
                      </m:e>
                      <m:sub>
                        <m:r>
                          <a:rPr lang="en-US" altLang="zh-CN" sz="2000" i="1" dirty="0">
                            <a:latin typeface="Cambria Math" charset="0"/>
                            <a:ea typeface="Cambria Math" charset="0"/>
                            <a:cs typeface="Cambria Math" charset="0"/>
                          </a:rPr>
                          <m:t>1</m:t>
                        </m:r>
                      </m:sub>
                    </m:sSub>
                    <m:sSub>
                      <m:sSubPr>
                        <m:ctrlPr>
                          <a:rPr lang="en-US" altLang="zh-CN" sz="2000" i="1" dirty="0">
                            <a:latin typeface="Cambria Math" charset="0"/>
                            <a:ea typeface="Cambria Math" charset="0"/>
                            <a:cs typeface="Cambria Math" charset="0"/>
                          </a:rPr>
                        </m:ctrlPr>
                      </m:sSubPr>
                      <m:e>
                        <m:r>
                          <a:rPr lang="en-US" altLang="zh-CN" sz="2000" i="1" dirty="0">
                            <a:latin typeface="Cambria Math" charset="0"/>
                            <a:ea typeface="Cambria Math" charset="0"/>
                            <a:cs typeface="Cambria Math" charset="0"/>
                          </a:rPr>
                          <m:t>𝑥</m:t>
                        </m:r>
                      </m:e>
                      <m:sub>
                        <m:r>
                          <a:rPr lang="en-US" altLang="zh-CN" sz="2000" i="1" dirty="0">
                            <a:latin typeface="Cambria Math" charset="0"/>
                            <a:ea typeface="Cambria Math" charset="0"/>
                            <a:cs typeface="Cambria Math" charset="0"/>
                          </a:rPr>
                          <m:t>2</m:t>
                        </m:r>
                      </m:sub>
                    </m:sSub>
                  </m:oMath>
                </a14:m>
                <a:r>
                  <a:rPr kumimoji="1" lang="en-US" altLang="zh-CN" sz="2000" dirty="0" smtClean="0"/>
                  <a:t>+</a:t>
                </a:r>
                <a14:m>
                  <m:oMath xmlns:m="http://schemas.openxmlformats.org/officeDocument/2006/math">
                    <m:sSub>
                      <m:sSubPr>
                        <m:ctrlPr>
                          <a:rPr kumimoji="1" lang="en-US" altLang="zh-CN" sz="2000" i="1">
                            <a:latin typeface="Cambria Math" charset="0"/>
                          </a:rPr>
                        </m:ctrlPr>
                      </m:sSubPr>
                      <m:e>
                        <m:r>
                          <a:rPr kumimoji="1" lang="en-US" altLang="zh-CN" sz="2000" i="1">
                            <a:latin typeface="Cambria Math" charset="0"/>
                          </a:rPr>
                          <m:t>𝑤</m:t>
                        </m:r>
                      </m:e>
                      <m:sub>
                        <m:r>
                          <a:rPr kumimoji="1" lang="en-US" altLang="zh-CN" sz="2000" b="0" i="1" smtClean="0">
                            <a:latin typeface="Cambria Math" charset="0"/>
                          </a:rPr>
                          <m:t>3</m:t>
                        </m:r>
                      </m:sub>
                    </m:sSub>
                    <m:sSubSup>
                      <m:sSubSupPr>
                        <m:ctrlPr>
                          <a:rPr lang="en-US" altLang="zh-CN" sz="2000" i="1" dirty="0">
                            <a:latin typeface="Cambria Math" charset="0"/>
                            <a:ea typeface="Cambria Math" charset="0"/>
                            <a:cs typeface="Cambria Math" charset="0"/>
                          </a:rPr>
                        </m:ctrlPr>
                      </m:sSubSupPr>
                      <m:e>
                        <m:r>
                          <a:rPr lang="en-US" altLang="zh-CN" sz="2000" i="1" dirty="0">
                            <a:latin typeface="Cambria Math" charset="0"/>
                            <a:ea typeface="Cambria Math" charset="0"/>
                            <a:cs typeface="Cambria Math" charset="0"/>
                          </a:rPr>
                          <m:t>𝑥</m:t>
                        </m:r>
                      </m:e>
                      <m:sub>
                        <m:r>
                          <a:rPr lang="en-US" altLang="zh-CN" sz="2000" i="1" dirty="0">
                            <a:latin typeface="Cambria Math" charset="0"/>
                            <a:ea typeface="Cambria Math" charset="0"/>
                            <a:cs typeface="Cambria Math" charset="0"/>
                          </a:rPr>
                          <m:t>2</m:t>
                        </m:r>
                      </m:sub>
                      <m:sup>
                        <m:r>
                          <a:rPr lang="en-US" altLang="zh-CN" sz="2000" i="1" dirty="0">
                            <a:latin typeface="Cambria Math" charset="0"/>
                            <a:ea typeface="Cambria Math" charset="0"/>
                            <a:cs typeface="Cambria Math" charset="0"/>
                          </a:rPr>
                          <m:t>2</m:t>
                        </m:r>
                      </m:sup>
                    </m:sSubSup>
                  </m:oMath>
                </a14:m>
                <a:r>
                  <a:rPr kumimoji="1" lang="en-US" altLang="zh-CN" sz="2000" dirty="0" smtClean="0"/>
                  <a:t>=0</a:t>
                </a:r>
                <a:endParaRPr kumimoji="1" lang="en-US" altLang="zh-CN" sz="2000" dirty="0"/>
              </a:p>
              <a:p>
                <a:pPr lvl="1"/>
                <a:endParaRPr kumimoji="1" lang="zh-CN" altLang="en-US"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825625"/>
                <a:ext cx="8823694" cy="4351338"/>
              </a:xfrm>
              <a:blipFill rotWithShape="0">
                <a:blip r:embed="rId2"/>
                <a:stretch>
                  <a:fillRect l="-898" t="-1961"/>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3"/>
          <a:srcRect b="4582"/>
          <a:stretch/>
        </p:blipFill>
        <p:spPr>
          <a:xfrm>
            <a:off x="4572000" y="3385630"/>
            <a:ext cx="4125874" cy="1771161"/>
          </a:xfrm>
          <a:prstGeom prst="rect">
            <a:avLst/>
          </a:prstGeom>
        </p:spPr>
      </p:pic>
    </p:spTree>
    <p:extLst>
      <p:ext uri="{BB962C8B-B14F-4D97-AF65-F5344CB8AC3E}">
        <p14:creationId xmlns:p14="http://schemas.microsoft.com/office/powerpoint/2010/main" val="1765299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Another</a:t>
            </a:r>
            <a:r>
              <a:rPr kumimoji="1" lang="zh-CN" altLang="en-US" dirty="0" smtClean="0"/>
              <a:t> </a:t>
            </a:r>
            <a:r>
              <a:rPr kumimoji="1" lang="en-US" altLang="zh-CN" dirty="0" smtClean="0"/>
              <a:t>Mapping</a:t>
            </a:r>
            <a:r>
              <a:rPr kumimoji="1" lang="zh-CN" altLang="en-US" dirty="0" smtClean="0"/>
              <a:t> </a:t>
            </a:r>
            <a:r>
              <a:rPr kumimoji="1" lang="en-US" altLang="zh-CN" dirty="0" smtClean="0"/>
              <a:t>Example</a:t>
            </a:r>
            <a:endParaRPr kumimoji="1" lang="zh-CN" altLang="en-US" dirty="0"/>
          </a:p>
        </p:txBody>
      </p:sp>
      <p:pic>
        <p:nvPicPr>
          <p:cNvPr id="4" name="图片 3"/>
          <p:cNvPicPr>
            <a:picLocks noChangeAspect="1"/>
          </p:cNvPicPr>
          <p:nvPr/>
        </p:nvPicPr>
        <p:blipFill>
          <a:blip r:embed="rId2"/>
          <a:stretch>
            <a:fillRect/>
          </a:stretch>
        </p:blipFill>
        <p:spPr>
          <a:xfrm>
            <a:off x="0" y="2180261"/>
            <a:ext cx="9144000" cy="4223248"/>
          </a:xfrm>
          <a:prstGeom prst="rect">
            <a:avLst/>
          </a:prstGeom>
        </p:spPr>
      </p:pic>
    </p:spTree>
    <p:extLst>
      <p:ext uri="{BB962C8B-B14F-4D97-AF65-F5344CB8AC3E}">
        <p14:creationId xmlns:p14="http://schemas.microsoft.com/office/powerpoint/2010/main" val="152441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121408"/>
                <a:ext cx="8153400" cy="4050792"/>
              </a:xfrm>
            </p:spPr>
            <p:txBody>
              <a:bodyPr>
                <a:normAutofit/>
              </a:bodyPr>
              <a:lstStyle/>
              <a:p>
                <a:pPr marL="0" indent="0">
                  <a:buNone/>
                </a:pPr>
                <a:r>
                  <a:rPr lang="en-US" sz="2000" b="1" dirty="0"/>
                  <a:t>Learning.</a:t>
                </a:r>
              </a:p>
              <a:p>
                <a:pPr marL="0" indent="0">
                  <a:buNone/>
                </a:pPr>
                <a:r>
                  <a:rPr lang="en-US" sz="2000" dirty="0"/>
                  <a:t> 	maximize  </a:t>
                </a:r>
                <a14:m>
                  <m:oMath xmlns:m="http://schemas.openxmlformats.org/officeDocument/2006/math">
                    <m:nary>
                      <m:naryPr>
                        <m:chr m:val="∑"/>
                        <m:supHide m:val="on"/>
                        <m:ctrlPr>
                          <a:rPr lang="en-US" sz="2000" i="1" dirty="0">
                            <a:latin typeface="Cambria Math" charset="0"/>
                          </a:rPr>
                        </m:ctrlPr>
                      </m:naryPr>
                      <m:sub>
                        <m:r>
                          <a:rPr lang="en-US" sz="2000" i="1" dirty="0">
                            <a:latin typeface="Cambria Math" panose="02040503050406030204" pitchFamily="18" charset="0"/>
                          </a:rPr>
                          <m:t>(</m:t>
                        </m:r>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sub>
                      <m:sup/>
                      <m:e>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 </m:t>
                            </m:r>
                          </m:sub>
                        </m:sSub>
                      </m:e>
                    </m:nary>
                    <m:r>
                      <a:rPr lang="en-US" sz="2000" i="1" dirty="0">
                        <a:latin typeface="Cambria Math" panose="02040503050406030204" pitchFamily="18" charset="0"/>
                      </a:rPr>
                      <m:t>−</m:t>
                    </m:r>
                    <m:f>
                      <m:fPr>
                        <m:ctrlPr>
                          <a:rPr lang="en-US" sz="2000" i="1" dirty="0">
                            <a:latin typeface="Cambria Math"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nary>
                      <m:naryPr>
                        <m:chr m:val="∑"/>
                        <m:supHide m:val="on"/>
                        <m:ctrlPr>
                          <a:rPr lang="en-US" sz="2000" i="1" dirty="0">
                            <a:latin typeface="Cambria Math" charset="0"/>
                          </a:rPr>
                        </m:ctrlPr>
                      </m:naryPr>
                      <m:sub>
                        <m:d>
                          <m:dPr>
                            <m:ctrlPr>
                              <a:rPr lang="en-US" sz="2000" i="1" dirty="0">
                                <a:latin typeface="Cambria Math" charset="0"/>
                              </a:rPr>
                            </m:ctrlPr>
                          </m:dPr>
                          <m:e>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e>
                        </m:d>
                      </m:sub>
                      <m:sup/>
                      <m:e>
                        <m:nary>
                          <m:naryPr>
                            <m:chr m:val="∑"/>
                            <m:supHide m:val="on"/>
                            <m:ctrlPr>
                              <a:rPr lang="en-US" sz="2000" i="1" dirty="0">
                                <a:latin typeface="Cambria Math" charset="0"/>
                              </a:rPr>
                            </m:ctrlPr>
                          </m:naryPr>
                          <m:sub>
                            <m:d>
                              <m:dPr>
                                <m:ctrlPr>
                                  <a:rPr lang="en-US" sz="2000" i="1" dirty="0">
                                    <a:latin typeface="Cambria Math" charset="0"/>
                                  </a:rPr>
                                </m:ctrlPr>
                              </m:dPr>
                              <m:e>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e>
                            </m:d>
                          </m:sub>
                          <m:sup/>
                          <m:e>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sub>
                            </m:sSub>
                          </m:e>
                        </m:nary>
                      </m:e>
                    </m:nary>
                    <m:sSub>
                      <m:sSubPr>
                        <m:ctrlPr>
                          <a:rPr lang="en-US" sz="2000" i="1" dirty="0">
                            <a:latin typeface="Cambria Math" charset="0"/>
                          </a:rPr>
                        </m:ctrlPr>
                      </m:sSubPr>
                      <m:e>
                        <m:r>
                          <a:rPr lang="en-US" sz="2000" i="1" dirty="0">
                            <a:latin typeface="Cambria Math" panose="02040503050406030204" pitchFamily="18" charset="0"/>
                          </a:rPr>
                          <m:t>𝛼</m:t>
                        </m:r>
                      </m:e>
                      <m:sub>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sub>
                    </m:sSub>
                    <m:r>
                      <a:rPr lang="en-US" sz="2000" i="1" dirty="0">
                        <a:latin typeface="Cambria Math" panose="02040503050406030204" pitchFamily="18" charset="0"/>
                      </a:rPr>
                      <m:t>𝑦</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r>
                      <a:rPr lang="en-US" sz="2000" b="0" i="1" dirty="0" smtClean="0">
                        <a:solidFill>
                          <a:srgbClr val="FF0000"/>
                        </a:solidFill>
                        <a:latin typeface="Cambria Math" panose="02040503050406030204" pitchFamily="18" charset="0"/>
                      </a:rPr>
                      <m:t>𝐾</m:t>
                    </m:r>
                    <m:d>
                      <m:dPr>
                        <m:ctrlPr>
                          <a:rPr lang="en-US" sz="2000" i="1" dirty="0">
                            <a:solidFill>
                              <a:srgbClr val="FF0000"/>
                            </a:solidFill>
                            <a:latin typeface="Cambria Math" charset="0"/>
                          </a:rPr>
                        </m:ctrlPr>
                      </m:dPr>
                      <m:e>
                        <m:r>
                          <a:rPr lang="en-US" sz="2000" i="1" dirty="0">
                            <a:solidFill>
                              <a:srgbClr val="FF0000"/>
                            </a:solidFill>
                            <a:latin typeface="Cambria Math" panose="02040503050406030204" pitchFamily="18" charset="0"/>
                          </a:rPr>
                          <m:t>𝑥</m:t>
                        </m:r>
                        <m:r>
                          <a:rPr lang="en-US" sz="2000" b="0" i="1" dirty="0" smtClean="0">
                            <a:solidFill>
                              <a:srgbClr val="FF0000"/>
                            </a:solidFill>
                            <a:latin typeface="Cambria Math" panose="02040503050406030204" pitchFamily="18" charset="0"/>
                          </a:rPr>
                          <m:t>,</m:t>
                        </m:r>
                        <m:sSup>
                          <m:sSupPr>
                            <m:ctrlPr>
                              <a:rPr lang="en-US" sz="2000" i="1" dirty="0">
                                <a:solidFill>
                                  <a:srgbClr val="FF0000"/>
                                </a:solidFill>
                                <a:latin typeface="Cambria Math" charset="0"/>
                              </a:rPr>
                            </m:ctrlPr>
                          </m:sSupPr>
                          <m:e>
                            <m:r>
                              <a:rPr lang="en-US" sz="2000" i="1" dirty="0">
                                <a:solidFill>
                                  <a:srgbClr val="FF0000"/>
                                </a:solidFill>
                                <a:latin typeface="Cambria Math" panose="02040503050406030204" pitchFamily="18" charset="0"/>
                              </a:rPr>
                              <m:t>𝑥</m:t>
                            </m:r>
                          </m:e>
                          <m:sup>
                            <m:r>
                              <a:rPr lang="en-US" sz="2000" i="1" dirty="0">
                                <a:solidFill>
                                  <a:srgbClr val="FF0000"/>
                                </a:solidFill>
                                <a:latin typeface="Cambria Math" panose="02040503050406030204" pitchFamily="18" charset="0"/>
                              </a:rPr>
                              <m:t>′</m:t>
                            </m:r>
                          </m:sup>
                        </m:sSup>
                      </m:e>
                    </m:d>
                  </m:oMath>
                </a14:m>
                <a:endParaRPr lang="en-US" sz="2000" dirty="0"/>
              </a:p>
              <a:p>
                <a:pPr marL="0" indent="0">
                  <a:buNone/>
                </a:pPr>
                <a:r>
                  <a:rPr lang="en-US" sz="2000" dirty="0"/>
                  <a:t>	subject to  </a:t>
                </a:r>
                <a14:m>
                  <m:oMath xmlns:m="http://schemas.openxmlformats.org/officeDocument/2006/math">
                    <m:sSub>
                      <m:sSubPr>
                        <m:ctrlPr>
                          <a:rPr lang="en-US" sz="2000" i="1" dirty="0">
                            <a:latin typeface="Cambria Math" charset="0"/>
                          </a:rPr>
                        </m:ctrlPr>
                      </m:sSubPr>
                      <m:e>
                        <m:r>
                          <a:rPr lang="en-US" sz="2000" i="1" dirty="0">
                            <a:latin typeface="Cambria Math" panose="02040503050406030204" pitchFamily="18" charset="0"/>
                          </a:rPr>
                          <m:t>𝛼</m:t>
                        </m:r>
                      </m:e>
                      <m:sub>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𝑦</m:t>
                        </m:r>
                      </m:sub>
                    </m:sSub>
                    <m:r>
                      <a:rPr lang="en-US" sz="2000" i="1" dirty="0">
                        <a:latin typeface="Cambria Math" panose="02040503050406030204" pitchFamily="18" charset="0"/>
                      </a:rPr>
                      <m:t>≥0</m:t>
                    </m:r>
                  </m:oMath>
                </a14:m>
                <a:r>
                  <a:rPr lang="en-US" sz="2000" dirty="0"/>
                  <a:t> for all </a:t>
                </a:r>
                <a14:m>
                  <m:oMath xmlns:m="http://schemas.openxmlformats.org/officeDocument/2006/math">
                    <m:d>
                      <m:dPr>
                        <m:ctrlPr>
                          <a:rPr lang="en-US" sz="2000" i="1" dirty="0" err="1">
                            <a:latin typeface="Cambria Math" charset="0"/>
                          </a:rPr>
                        </m:ctrlPr>
                      </m:dPr>
                      <m:e>
                        <m:r>
                          <a:rPr lang="en-US" sz="2000" i="1" dirty="0" err="1">
                            <a:latin typeface="Cambria Math" panose="02040503050406030204" pitchFamily="18" charset="0"/>
                          </a:rPr>
                          <m:t>𝑥</m:t>
                        </m:r>
                        <m:r>
                          <a:rPr lang="en-US" sz="2000" i="1" dirty="0" err="1">
                            <a:latin typeface="Cambria Math" panose="02040503050406030204" pitchFamily="18" charset="0"/>
                          </a:rPr>
                          <m:t>,</m:t>
                        </m:r>
                        <m:r>
                          <a:rPr lang="en-US" sz="2000" i="1" dirty="0" err="1">
                            <a:latin typeface="Cambria Math" panose="02040503050406030204" pitchFamily="18" charset="0"/>
                          </a:rPr>
                          <m:t>𝑦</m:t>
                        </m:r>
                      </m:e>
                    </m:d>
                  </m:oMath>
                </a14:m>
                <a:endParaRPr lang="en-US" sz="2000" dirty="0"/>
              </a:p>
              <a:p>
                <a:pPr marL="0" indent="0">
                  <a:buNone/>
                </a:pPr>
                <a:r>
                  <a:rPr lang="en-US" sz="2000" b="1" dirty="0"/>
                  <a:t/>
                </a:r>
                <a:br>
                  <a:rPr lang="en-US" sz="2000" b="1" dirty="0"/>
                </a:br>
                <a:r>
                  <a:rPr lang="en-US" sz="2000" b="1" dirty="0"/>
                  <a:t>Prediction. </a:t>
                </a:r>
              </a:p>
              <a:p>
                <a:pPr marL="0" indent="0">
                  <a:buNone/>
                </a:pPr>
                <a:r>
                  <a:rPr lang="en-US" sz="2000" dirty="0"/>
                  <a:t>	</a:t>
                </a:r>
                <a14:m>
                  <m:oMath xmlns:m="http://schemas.openxmlformats.org/officeDocument/2006/math">
                    <m:r>
                      <a:rPr lang="en-US" sz="2000" i="1" dirty="0">
                        <a:latin typeface="Cambria Math" panose="02040503050406030204" pitchFamily="18" charset="0"/>
                      </a:rPr>
                      <m:t>h</m:t>
                    </m:r>
                    <m:d>
                      <m:dPr>
                        <m:ctrlPr>
                          <a:rPr lang="en-US" sz="2000" i="1" dirty="0">
                            <a:latin typeface="Cambria Math" charset="0"/>
                          </a:rPr>
                        </m:ctrlPr>
                      </m:dPr>
                      <m:e>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rPr>
                          <m:t>𝜃</m:t>
                        </m:r>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r>
                          <a:rPr lang="en-US" sz="2000" i="1" dirty="0">
                            <a:latin typeface="Cambria Math" panose="02040503050406030204" pitchFamily="18" charset="0"/>
                          </a:rPr>
                          <m:t>𝜃</m:t>
                        </m:r>
                        <m:r>
                          <a:rPr lang="en-US" sz="2000" i="1" dirty="0">
                            <a:latin typeface="Cambria Math" panose="02040503050406030204" pitchFamily="18" charset="0"/>
                          </a:rPr>
                          <m:t>⋅</m:t>
                        </m:r>
                        <m:r>
                          <a:rPr lang="en-US" sz="2000" b="0" i="1" dirty="0" smtClean="0">
                            <a:solidFill>
                              <a:srgbClr val="FF0000"/>
                            </a:solidFill>
                            <a:latin typeface="Cambria Math" panose="02040503050406030204" pitchFamily="18" charset="0"/>
                          </a:rPr>
                          <m:t>𝜙</m:t>
                        </m:r>
                        <m:r>
                          <a:rPr lang="en-US" sz="2000" b="0" i="1" dirty="0" smtClean="0">
                            <a:solidFill>
                              <a:srgbClr val="FF0000"/>
                            </a:solidFill>
                            <a:latin typeface="Cambria Math" panose="02040503050406030204" pitchFamily="18" charset="0"/>
                          </a:rPr>
                          <m:t>(</m:t>
                        </m:r>
                        <m:r>
                          <a:rPr lang="en-US" sz="2000" i="1" dirty="0">
                            <a:solidFill>
                              <a:srgbClr val="FF0000"/>
                            </a:solidFill>
                            <a:latin typeface="Cambria Math" panose="02040503050406030204" pitchFamily="18" charset="0"/>
                          </a:rPr>
                          <m:t>𝑥</m:t>
                        </m:r>
                        <m:r>
                          <a:rPr lang="en-US" sz="2000" b="0" i="1" dirty="0" smtClean="0">
                            <a:solidFill>
                              <a:srgbClr val="FF0000"/>
                            </a:solidFill>
                            <a:latin typeface="Cambria Math" panose="02040503050406030204" pitchFamily="18" charset="0"/>
                          </a:rPr>
                          <m:t>)</m:t>
                        </m:r>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nary>
                          <m:naryPr>
                            <m:chr m:val="∑"/>
                            <m:supHide m:val="on"/>
                            <m:ctrlPr>
                              <a:rPr lang="en-US" sz="2000" i="1" dirty="0">
                                <a:latin typeface="Cambria Math" charset="0"/>
                              </a:rPr>
                            </m:ctrlPr>
                          </m:naryPr>
                          <m:sub>
                            <m:d>
                              <m:dPr>
                                <m:ctrlPr>
                                  <a:rPr lang="en-US" sz="2000" i="1" dirty="0">
                                    <a:latin typeface="Cambria Math" charset="0"/>
                                  </a:rPr>
                                </m:ctrlPr>
                              </m:dPr>
                              <m:e>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e>
                            </m:d>
                          </m:sub>
                          <m:sup/>
                          <m:e>
                            <m:sSub>
                              <m:sSubPr>
                                <m:ctrlPr>
                                  <a:rPr lang="en-US" sz="2000" i="1" dirty="0">
                                    <a:latin typeface="Cambria Math" charset="0"/>
                                  </a:rPr>
                                </m:ctrlPr>
                              </m:sSubPr>
                              <m:e>
                                <m:r>
                                  <a:rPr lang="en-US" sz="2000" i="1" dirty="0">
                                    <a:latin typeface="Cambria Math" panose="02040503050406030204" pitchFamily="18" charset="0"/>
                                  </a:rPr>
                                  <m:t>𝛼</m:t>
                                </m:r>
                              </m:e>
                              <m:sub>
                                <m:sSup>
                                  <m:sSupPr>
                                    <m:ctrlPr>
                                      <a:rPr lang="en-US" sz="2000" i="1" dirty="0">
                                        <a:latin typeface="Cambria Math" charset="0"/>
                                      </a:rPr>
                                    </m:ctrlPr>
                                  </m:sSupPr>
                                  <m:e>
                                    <m:r>
                                      <a:rPr lang="en-US" sz="2000" i="1" dirty="0">
                                        <a:latin typeface="Cambria Math" panose="02040503050406030204" pitchFamily="18" charset="0"/>
                                      </a:rPr>
                                      <m:t>𝑥</m:t>
                                    </m:r>
                                  </m:e>
                                  <m:sup>
                                    <m:r>
                                      <a:rPr lang="en-US" sz="2000" i="1" dirty="0">
                                        <a:latin typeface="Cambria Math" panose="02040503050406030204" pitchFamily="18" charset="0"/>
                                      </a:rPr>
                                      <m:t>′</m:t>
                                    </m:r>
                                  </m:sup>
                                </m:sSup>
                                <m:r>
                                  <a:rPr lang="en-US" sz="2000" i="1" dirty="0">
                                    <a:latin typeface="Cambria Math" panose="02040503050406030204" pitchFamily="18" charset="0"/>
                                  </a:rPr>
                                  <m:t>,</m:t>
                                </m:r>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sub>
                            </m:sSub>
                            <m:sSup>
                              <m:sSupPr>
                                <m:ctrlPr>
                                  <a:rPr lang="en-US" sz="2000" i="1" dirty="0">
                                    <a:latin typeface="Cambria Math"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sup>
                            </m:sSup>
                            <m:r>
                              <a:rPr lang="en-US" sz="2000" b="0" i="1" dirty="0" smtClean="0">
                                <a:solidFill>
                                  <a:srgbClr val="FF0000"/>
                                </a:solidFill>
                                <a:latin typeface="Cambria Math" panose="02040503050406030204" pitchFamily="18" charset="0"/>
                              </a:rPr>
                              <m:t>𝐾</m:t>
                            </m:r>
                            <m:d>
                              <m:dPr>
                                <m:ctrlPr>
                                  <a:rPr lang="en-US" sz="2000" b="0" i="1" dirty="0" smtClean="0">
                                    <a:solidFill>
                                      <a:srgbClr val="FF0000"/>
                                    </a:solidFill>
                                    <a:latin typeface="Cambria Math" charset="0"/>
                                  </a:rPr>
                                </m:ctrlPr>
                              </m:dPr>
                              <m:e>
                                <m:r>
                                  <a:rPr lang="en-US" sz="2000" b="0" i="1" dirty="0" smtClean="0">
                                    <a:solidFill>
                                      <a:srgbClr val="FF0000"/>
                                    </a:solidFill>
                                    <a:latin typeface="Cambria Math" panose="02040503050406030204" pitchFamily="18" charset="0"/>
                                  </a:rPr>
                                  <m:t>𝑥</m:t>
                                </m:r>
                                <m:r>
                                  <a:rPr lang="en-US" sz="2000" b="0" i="1" dirty="0" smtClean="0">
                                    <a:solidFill>
                                      <a:srgbClr val="FF0000"/>
                                    </a:solidFill>
                                    <a:latin typeface="Cambria Math" panose="02040503050406030204" pitchFamily="18" charset="0"/>
                                  </a:rPr>
                                  <m:t>,</m:t>
                                </m:r>
                                <m:r>
                                  <a:rPr lang="en-US" sz="2000" i="1" dirty="0">
                                    <a:solidFill>
                                      <a:srgbClr val="FF0000"/>
                                    </a:solidFill>
                                    <a:latin typeface="Cambria Math" panose="02040503050406030204" pitchFamily="18" charset="0"/>
                                  </a:rPr>
                                  <m:t>𝑥</m:t>
                                </m:r>
                                <m:r>
                                  <a:rPr lang="en-US" sz="2000" b="0" i="1" dirty="0" smtClean="0">
                                    <a:solidFill>
                                      <a:srgbClr val="FF0000"/>
                                    </a:solidFill>
                                    <a:latin typeface="Cambria Math" panose="02040503050406030204" pitchFamily="18" charset="0"/>
                                  </a:rPr>
                                  <m:t>′</m:t>
                                </m:r>
                              </m:e>
                            </m:d>
                          </m:e>
                        </m:nary>
                      </m:e>
                    </m:d>
                  </m:oMath>
                </a14:m>
                <a:endParaRPr lang="en-US" sz="2000" dirty="0"/>
              </a:p>
              <a:p>
                <a:pPr marL="0" indent="0">
                  <a:buNone/>
                </a:pPr>
                <a:endParaRPr lang="en-US" sz="2000" dirty="0"/>
              </a:p>
              <a:p>
                <a:pPr marL="0" indent="0">
                  <a:buNone/>
                </a:pPr>
                <a:r>
                  <a:rPr lang="en-US" sz="2000" dirty="0"/>
                  <a:t>We may use the linear, polynomial, or radial basis kernels </a:t>
                </a:r>
                <a:br>
                  <a:rPr lang="en-US" sz="2000" dirty="0"/>
                </a:br>
                <a:r>
                  <a:rPr lang="en-US" sz="2000" dirty="0"/>
                  <a:t>to get different kinds of decision boundaries.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121408"/>
                <a:ext cx="8153400" cy="4050792"/>
              </a:xfrm>
              <a:blipFill rotWithShape="0">
                <a:blip r:embed="rId2"/>
                <a:stretch>
                  <a:fillRect l="-823" t="-1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1686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121408"/>
                <a:ext cx="7924800" cy="4203192"/>
              </a:xfrm>
            </p:spPr>
            <p:txBody>
              <a:bodyPr>
                <a:normAutofit/>
              </a:bodyPr>
              <a:lstStyle/>
              <a:p>
                <a:pPr marL="0" indent="0">
                  <a:buNone/>
                </a:pPr>
                <a:r>
                  <a:rPr lang="en-US" sz="2000" b="1" dirty="0"/>
                  <a:t>Learning.</a:t>
                </a:r>
              </a:p>
              <a:p>
                <a:pPr marL="457200" indent="-457200">
                  <a:buFont typeface="+mj-lt"/>
                  <a:buAutoNum type="arabicPeriod"/>
                </a:pPr>
                <a:r>
                  <a:rPr lang="en-US" sz="2000" dirty="0"/>
                  <a:t>Initialize </a:t>
                </a:r>
                <a14:m>
                  <m:oMath xmlns:m="http://schemas.openxmlformats.org/officeDocument/2006/math">
                    <m:r>
                      <a:rPr lang="en-US" sz="2000" i="1" dirty="0">
                        <a:latin typeface="Cambria Math" panose="02040503050406030204" pitchFamily="18" charset="0"/>
                      </a:rPr>
                      <m:t>𝜃</m:t>
                    </m:r>
                    <m:r>
                      <a:rPr lang="en-US" sz="2000" i="1" dirty="0">
                        <a:latin typeface="Cambria Math" panose="02040503050406030204" pitchFamily="18" charset="0"/>
                      </a:rPr>
                      <m:t>=0.</m:t>
                    </m:r>
                  </m:oMath>
                </a14:m>
                <a:endParaRPr lang="en-US" sz="2000" dirty="0"/>
              </a:p>
              <a:p>
                <a:pPr marL="457200" indent="-457200">
                  <a:lnSpc>
                    <a:spcPct val="100000"/>
                  </a:lnSpc>
                  <a:spcBef>
                    <a:spcPts val="600"/>
                  </a:spcBef>
                  <a:buFont typeface="+mj-lt"/>
                  <a:buAutoNum type="arabicPeriod"/>
                </a:pPr>
                <a:r>
                  <a:rPr lang="en-US" sz="2000" dirty="0"/>
                  <a:t>Repeat until no mistakes are found:</a:t>
                </a:r>
                <a:br>
                  <a:rPr lang="en-US" sz="2000" dirty="0"/>
                </a:br>
                <a:r>
                  <a:rPr lang="en-US" sz="2000" dirty="0"/>
                  <a:t>    Select data </a:t>
                </a:r>
                <a14:m>
                  <m:oMath xmlns:m="http://schemas.openxmlformats.org/officeDocument/2006/math">
                    <m:d>
                      <m:dPr>
                        <m:ctrlPr>
                          <a:rPr lang="en-US" sz="2000" i="1" kern="0" dirty="0">
                            <a:solidFill>
                              <a:sysClr val="windowText" lastClr="000000"/>
                            </a:solidFill>
                            <a:latin typeface="Cambria Math" charset="0"/>
                          </a:rPr>
                        </m:ctrlPr>
                      </m:dPr>
                      <m:e>
                        <m:r>
                          <a:rPr lang="en-US" sz="2000" i="1" kern="0" dirty="0">
                            <a:solidFill>
                              <a:sysClr val="windowText" lastClr="000000"/>
                            </a:solidFill>
                            <a:latin typeface="Cambria Math" panose="02040503050406030204" pitchFamily="18" charset="0"/>
                          </a:rPr>
                          <m:t>𝑥</m:t>
                        </m:r>
                        <m:r>
                          <a:rPr lang="en-US" sz="2000" i="1" kern="0" dirty="0">
                            <a:solidFill>
                              <a:sysClr val="windowText" lastClr="000000"/>
                            </a:solidFill>
                            <a:latin typeface="Cambria Math" panose="02040503050406030204" pitchFamily="18" charset="0"/>
                          </a:rPr>
                          <m:t>,</m:t>
                        </m:r>
                        <m:r>
                          <a:rPr lang="en-US" sz="2000" i="1" kern="0" dirty="0">
                            <a:solidFill>
                              <a:sysClr val="windowText" lastClr="000000"/>
                            </a:solidFill>
                            <a:latin typeface="Cambria Math" panose="02040503050406030204" pitchFamily="18" charset="0"/>
                          </a:rPr>
                          <m:t>𝑦</m:t>
                        </m:r>
                      </m:e>
                    </m:d>
                    <m:r>
                      <a:rPr lang="en-US" sz="2000" i="1" kern="0" dirty="0">
                        <a:solidFill>
                          <a:sysClr val="windowText" lastClr="000000"/>
                        </a:solidFill>
                        <a:latin typeface="Cambria Math" panose="02040503050406030204" pitchFamily="18" charset="0"/>
                      </a:rPr>
                      <m:t>∈</m:t>
                    </m:r>
                    <m:sSub>
                      <m:sSubPr>
                        <m:ctrlPr>
                          <a:rPr lang="en-US" sz="2000" i="1" kern="0" dirty="0">
                            <a:solidFill>
                              <a:sysClr val="windowText" lastClr="000000"/>
                            </a:solidFill>
                            <a:latin typeface="Cambria Math" charset="0"/>
                          </a:rPr>
                        </m:ctrlPr>
                      </m:sSubPr>
                      <m:e>
                        <m:r>
                          <a:rPr lang="en-US" sz="2000" i="1" kern="0" dirty="0">
                            <a:solidFill>
                              <a:sysClr val="windowText" lastClr="000000"/>
                            </a:solidFill>
                            <a:latin typeface="Cambria Math" panose="02040503050406030204" pitchFamily="18" charset="0"/>
                          </a:rPr>
                          <m:t>𝒮</m:t>
                        </m:r>
                      </m:e>
                      <m:sub>
                        <m:r>
                          <a:rPr lang="en-US" sz="2000" i="1" kern="0" dirty="0">
                            <a:solidFill>
                              <a:sysClr val="windowText" lastClr="000000"/>
                            </a:solidFill>
                            <a:latin typeface="Cambria Math" panose="02040503050406030204" pitchFamily="18" charset="0"/>
                          </a:rPr>
                          <m:t>𝑛</m:t>
                        </m:r>
                      </m:sub>
                    </m:sSub>
                  </m:oMath>
                </a14:m>
                <a:r>
                  <a:rPr lang="en-US" sz="2000" dirty="0"/>
                  <a:t> in sequence:</a:t>
                </a:r>
                <a:br>
                  <a:rPr lang="en-US" sz="2000" dirty="0"/>
                </a:br>
                <a:r>
                  <a:rPr lang="en-US" sz="2000" dirty="0"/>
                  <a:t>        If </a:t>
                </a:r>
                <a14:m>
                  <m:oMath xmlns:m="http://schemas.openxmlformats.org/officeDocument/2006/math">
                    <m:r>
                      <a:rPr lang="en-US" sz="2000" i="1" kern="0" dirty="0">
                        <a:solidFill>
                          <a:sysClr val="windowText" lastClr="000000"/>
                        </a:solidFill>
                        <a:latin typeface="Cambria Math" panose="02040503050406030204" pitchFamily="18" charset="0"/>
                      </a:rPr>
                      <m:t>𝑦</m:t>
                    </m:r>
                    <m:d>
                      <m:dPr>
                        <m:ctrlPr>
                          <a:rPr lang="en-US" sz="2000" i="1" kern="0" dirty="0">
                            <a:solidFill>
                              <a:sysClr val="windowText" lastClr="000000"/>
                            </a:solidFill>
                            <a:latin typeface="Cambria Math" charset="0"/>
                          </a:rPr>
                        </m:ctrlPr>
                      </m:dPr>
                      <m:e>
                        <m:sSup>
                          <m:sSupPr>
                            <m:ctrlPr>
                              <a:rPr lang="en-US" sz="2000" i="1" kern="0" dirty="0">
                                <a:solidFill>
                                  <a:sysClr val="windowText" lastClr="000000"/>
                                </a:solidFill>
                                <a:latin typeface="Cambria Math" charset="0"/>
                              </a:rPr>
                            </m:ctrlPr>
                          </m:sSupPr>
                          <m:e>
                            <m:r>
                              <a:rPr lang="en-US" sz="2000" i="1" kern="0" dirty="0">
                                <a:solidFill>
                                  <a:sysClr val="windowText" lastClr="000000"/>
                                </a:solidFill>
                                <a:latin typeface="Cambria Math" panose="02040503050406030204" pitchFamily="18" charset="0"/>
                              </a:rPr>
                              <m:t>𝜃</m:t>
                            </m:r>
                          </m:e>
                          <m:sup>
                            <m:r>
                              <a:rPr lang="en-US" sz="2000" i="1" kern="0" dirty="0">
                                <a:solidFill>
                                  <a:sysClr val="windowText" lastClr="000000"/>
                                </a:solidFill>
                                <a:latin typeface="Cambria Math" panose="02040503050406030204" pitchFamily="18" charset="0"/>
                              </a:rPr>
                              <m:t>⊤</m:t>
                            </m:r>
                          </m:sup>
                        </m:sSup>
                        <m:r>
                          <a:rPr lang="en-US" sz="2000" i="1" kern="0" dirty="0">
                            <a:solidFill>
                              <a:sysClr val="windowText" lastClr="000000"/>
                            </a:solidFill>
                            <a:latin typeface="Cambria Math" panose="02040503050406030204" pitchFamily="18" charset="0"/>
                          </a:rPr>
                          <m:t>𝑥</m:t>
                        </m:r>
                      </m:e>
                    </m:d>
                    <m:r>
                      <a:rPr lang="en-US" sz="2000" i="1" kern="0" dirty="0">
                        <a:solidFill>
                          <a:sysClr val="windowText" lastClr="000000"/>
                        </a:solidFill>
                        <a:latin typeface="Cambria Math" panose="02040503050406030204" pitchFamily="18" charset="0"/>
                      </a:rPr>
                      <m:t>≤</m:t>
                    </m:r>
                    <m:r>
                      <a:rPr lang="en-US" sz="2000" kern="0" dirty="0">
                        <a:solidFill>
                          <a:sysClr val="windowText" lastClr="000000"/>
                        </a:solidFill>
                        <a:latin typeface="Cambria Math" panose="02040503050406030204" pitchFamily="18" charset="0"/>
                      </a:rPr>
                      <m:t>0</m:t>
                    </m:r>
                  </m:oMath>
                </a14:m>
                <a:r>
                  <a:rPr lang="en-US" sz="2000" dirty="0"/>
                  <a:t>, then </a:t>
                </a:r>
                <a14:m>
                  <m:oMath xmlns:m="http://schemas.openxmlformats.org/officeDocument/2006/math">
                    <m:r>
                      <a:rPr lang="en-US" sz="2000" i="1">
                        <a:latin typeface="Cambria Math" panose="02040503050406030204" pitchFamily="18" charset="0"/>
                      </a:rPr>
                      <m:t>𝜃</m:t>
                    </m:r>
                    <m:r>
                      <a:rPr lang="en-US" sz="2000" b="0" i="1" smtClean="0">
                        <a:latin typeface="Cambria Math" panose="02040503050406030204" pitchFamily="18" charset="0"/>
                      </a:rPr>
                      <m:t> </m:t>
                    </m:r>
                    <m:groupChr>
                      <m:groupChrPr>
                        <m:chr m:val="←"/>
                        <m:vertJc m:val="bot"/>
                        <m:ctrlPr>
                          <a:rPr lang="en-US" sz="2000" i="1">
                            <a:latin typeface="Cambria Math" charset="0"/>
                          </a:rPr>
                        </m:ctrlPr>
                      </m:groupChrPr>
                      <m:e>
                        <m:r>
                          <m:rPr>
                            <m:brk m:alnAt="2"/>
                          </m:rPr>
                          <a:rPr lang="en-US" sz="2000" i="1">
                            <a:latin typeface="Cambria Math" panose="02040503050406030204" pitchFamily="18" charset="0"/>
                          </a:rPr>
                          <m:t> </m:t>
                        </m:r>
                        <m:r>
                          <a:rPr lang="en-US" sz="2000" i="1">
                            <a:latin typeface="Cambria Math" panose="02040503050406030204" pitchFamily="18" charset="0"/>
                          </a:rPr>
                          <m:t>       </m:t>
                        </m:r>
                      </m:e>
                    </m:groupChr>
                    <m:r>
                      <a:rPr lang="en-US" sz="2000" i="1">
                        <a:latin typeface="Cambria Math" panose="02040503050406030204" pitchFamily="18" charset="0"/>
                      </a:rPr>
                      <m:t> </m:t>
                    </m:r>
                    <m:r>
                      <a:rPr lang="en-US" sz="2000" b="0" i="1" smtClean="0">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𝑦𝑥</m:t>
                    </m:r>
                  </m:oMath>
                </a14:m>
                <a:r>
                  <a:rPr lang="en-US" sz="2000" dirty="0"/>
                  <a:t>.</a:t>
                </a:r>
              </a:p>
              <a:p>
                <a:pPr marL="0" indent="0">
                  <a:lnSpc>
                    <a:spcPct val="100000"/>
                  </a:lnSpc>
                  <a:spcBef>
                    <a:spcPts val="600"/>
                  </a:spcBef>
                  <a:buNone/>
                </a:pPr>
                <a:r>
                  <a:rPr lang="en-US" sz="2000" b="1" dirty="0"/>
                  <a:t/>
                </a:r>
                <a:br>
                  <a:rPr lang="en-US" sz="2000" b="1" dirty="0"/>
                </a:br>
                <a:r>
                  <a:rPr lang="en-US" sz="2000" b="1" dirty="0"/>
                  <a:t>Prediction.</a:t>
                </a:r>
              </a:p>
              <a:p>
                <a:pPr marL="0" indent="0">
                  <a:lnSpc>
                    <a:spcPct val="100000"/>
                  </a:lnSpc>
                  <a:spcBef>
                    <a:spcPts val="600"/>
                  </a:spcBef>
                  <a:buNone/>
                </a:pPr>
                <a:r>
                  <a:rPr lang="en-US" sz="2000" b="1" dirty="0"/>
                  <a:t>	</a:t>
                </a:r>
                <a14:m>
                  <m:oMath xmlns:m="http://schemas.openxmlformats.org/officeDocument/2006/math">
                    <m:r>
                      <a:rPr lang="en-US" sz="2000" i="1" dirty="0">
                        <a:latin typeface="Cambria Math" panose="02040503050406030204" pitchFamily="18" charset="0"/>
                      </a:rPr>
                      <m:t>h</m:t>
                    </m:r>
                    <m:d>
                      <m:dPr>
                        <m:ctrlPr>
                          <a:rPr lang="en-US" sz="2000" i="1" dirty="0">
                            <a:latin typeface="Cambria Math" charset="0"/>
                          </a:rPr>
                        </m:ctrlPr>
                      </m:dPr>
                      <m:e>
                        <m:r>
                          <a:rPr lang="en-US" sz="2000" i="1" dirty="0">
                            <a:latin typeface="Cambria Math" panose="02040503050406030204" pitchFamily="18" charset="0"/>
                          </a:rPr>
                          <m:t>𝑥</m:t>
                        </m:r>
                        <m:r>
                          <a:rPr lang="en-US" sz="2000" dirty="0">
                            <a:latin typeface="Cambria Math" panose="02040503050406030204" pitchFamily="18" charset="0"/>
                          </a:rPr>
                          <m:t>;</m:t>
                        </m:r>
                        <m:r>
                          <a:rPr lang="en-US" sz="2000" i="1" dirty="0">
                            <a:latin typeface="Cambria Math" panose="02040503050406030204" pitchFamily="18" charset="0"/>
                          </a:rPr>
                          <m:t>𝜃</m:t>
                        </m:r>
                        <m:r>
                          <a:rPr lang="en-US" sz="2000" dirty="0">
                            <a:latin typeface="Cambria Math" panose="02040503050406030204" pitchFamily="18" charset="0"/>
                          </a:rPr>
                          <m:t>,</m:t>
                        </m:r>
                        <m:sSub>
                          <m:sSubPr>
                            <m:ctrlPr>
                              <a:rPr lang="en-US" sz="2000" i="1" dirty="0">
                                <a:latin typeface="Cambria Math" charset="0"/>
                              </a:rPr>
                            </m:ctrlPr>
                          </m:sSubPr>
                          <m:e>
                            <m:r>
                              <a:rPr lang="en-US" sz="2000" i="1" dirty="0">
                                <a:latin typeface="Cambria Math" panose="02040503050406030204" pitchFamily="18" charset="0"/>
                              </a:rPr>
                              <m:t>𝜃</m:t>
                            </m:r>
                          </m:e>
                          <m:sub>
                            <m:r>
                              <a:rPr lang="en-US" sz="2000" i="1" dirty="0">
                                <a:latin typeface="Cambria Math" panose="02040503050406030204" pitchFamily="18" charset="0"/>
                              </a:rPr>
                              <m:t>0</m:t>
                            </m:r>
                          </m:sub>
                        </m:sSub>
                      </m:e>
                    </m:d>
                    <m:r>
                      <a:rPr lang="en-US" sz="2000" i="1" dirty="0">
                        <a:latin typeface="Cambria Math" panose="02040503050406030204" pitchFamily="18" charset="0"/>
                      </a:rPr>
                      <m:t>=</m:t>
                    </m:r>
                    <m:r>
                      <m:rPr>
                        <m:sty m:val="p"/>
                      </m:rPr>
                      <a:rPr lang="en-US" sz="2000" dirty="0">
                        <a:latin typeface="Cambria Math" panose="02040503050406030204" pitchFamily="18" charset="0"/>
                      </a:rPr>
                      <m:t>sign</m:t>
                    </m:r>
                    <m:d>
                      <m:dPr>
                        <m:ctrlPr>
                          <a:rPr lang="en-US" sz="2000" i="1" dirty="0">
                            <a:latin typeface="Cambria Math" charset="0"/>
                          </a:rPr>
                        </m:ctrlPr>
                      </m:dPr>
                      <m:e>
                        <m:r>
                          <a:rPr lang="en-US" sz="2000" i="1" dirty="0">
                            <a:latin typeface="Cambria Math" panose="02040503050406030204" pitchFamily="18" charset="0"/>
                          </a:rPr>
                          <m:t>𝜃</m:t>
                        </m:r>
                        <m:r>
                          <a:rPr lang="en-US" sz="2000" i="1" dirty="0">
                            <a:latin typeface="Cambria Math" panose="02040503050406030204" pitchFamily="18" charset="0"/>
                          </a:rPr>
                          <m:t>⋅</m:t>
                        </m:r>
                        <m:r>
                          <a:rPr lang="en-US" sz="2000" b="0" i="1" dirty="0" smtClean="0">
                            <a:latin typeface="Cambria Math" panose="02040503050406030204" pitchFamily="18" charset="0"/>
                          </a:rPr>
                          <m:t>𝑥</m:t>
                        </m:r>
                      </m:e>
                    </m:d>
                  </m:oMath>
                </a14:m>
                <a:endParaRPr lang="en-US" sz="2000" b="1" dirty="0"/>
              </a:p>
              <a:p>
                <a:pPr marL="0" indent="0">
                  <a:lnSpc>
                    <a:spcPct val="100000"/>
                  </a:lnSpc>
                  <a:spcBef>
                    <a:spcPts val="600"/>
                  </a:spcBef>
                  <a:buNone/>
                </a:pPr>
                <a:r>
                  <a:rPr lang="en-US" sz="2000" dirty="0"/>
                  <a:t/>
                </a:r>
                <a:br>
                  <a:rPr lang="en-US" sz="2000" dirty="0"/>
                </a:br>
                <a:r>
                  <a:rPr lang="en-US" sz="2000" dirty="0"/>
                  <a:t>From the learning algorithm, we see that </a:t>
                </a:r>
              </a:p>
              <a:p>
                <a:pPr marL="0" indent="0">
                  <a:lnSpc>
                    <a:spcPct val="100000"/>
                  </a:lnSpc>
                  <a:spcBef>
                    <a:spcPts val="600"/>
                  </a:spcBef>
                  <a:buNone/>
                </a:pPr>
                <a14:m>
                  <m:oMath xmlns:m="http://schemas.openxmlformats.org/officeDocument/2006/math">
                    <m:r>
                      <a:rPr lang="en-US" sz="2000" i="1">
                        <a:latin typeface="Cambria Math" panose="02040503050406030204" pitchFamily="18" charset="0"/>
                      </a:rPr>
                      <m:t>𝜃</m:t>
                    </m:r>
                    <m:r>
                      <a:rPr lang="en-US" sz="2000" b="0" i="1" smtClean="0">
                        <a:latin typeface="Cambria Math" panose="02040503050406030204" pitchFamily="18" charset="0"/>
                      </a:rPr>
                      <m:t>=</m:t>
                    </m:r>
                    <m:nary>
                      <m:naryPr>
                        <m:chr m:val="∑"/>
                        <m:supHide m:val="on"/>
                        <m:ctrlPr>
                          <a:rPr lang="en-US" sz="2000" b="0" i="1" smtClean="0">
                            <a:latin typeface="Cambria Math" charset="0"/>
                          </a:rPr>
                        </m:ctrlPr>
                      </m:naryPr>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sub>
                      <m:sup/>
                      <m:e>
                        <m:sSub>
                          <m:sSubPr>
                            <m:ctrlPr>
                              <a:rPr lang="en-US" sz="2000" b="0" i="1" smtClean="0">
                                <a:latin typeface="Cambria Math" charset="0"/>
                              </a:rPr>
                            </m:ctrlPr>
                          </m:sSubPr>
                          <m:e>
                            <m:r>
                              <a:rPr lang="en-US" sz="2000" b="0" i="1" smtClean="0">
                                <a:latin typeface="Cambria Math" panose="02040503050406030204" pitchFamily="18" charset="0"/>
                              </a:rPr>
                              <m:t>𝛼</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sub>
                        </m:sSub>
                        <m:r>
                          <a:rPr lang="en-US" sz="2000" b="0" i="1" smtClean="0">
                            <a:latin typeface="Cambria Math" panose="02040503050406030204" pitchFamily="18" charset="0"/>
                          </a:rPr>
                          <m:t>𝑦𝑥</m:t>
                        </m:r>
                      </m:e>
                    </m:nary>
                  </m:oMath>
                </a14:m>
                <a:r>
                  <a:rPr lang="en-US" sz="2000" b="0" i="1" dirty="0">
                    <a:latin typeface="Cambria Math" panose="02040503050406030204" pitchFamily="18" charset="0"/>
                  </a:rPr>
                  <a:t> </a:t>
                </a:r>
                <a:r>
                  <a:rPr lang="en-US" sz="2000" dirty="0" smtClean="0"/>
                  <a:t>for </a:t>
                </a:r>
                <a:r>
                  <a:rPr lang="en-US" sz="2000" dirty="0"/>
                  <a:t>some </a:t>
                </a:r>
                <a14:m>
                  <m:oMath xmlns:m="http://schemas.openxmlformats.org/officeDocument/2006/math">
                    <m:sSub>
                      <m:sSubPr>
                        <m:ctrlPr>
                          <a:rPr lang="en-US" sz="2000" i="1">
                            <a:latin typeface="Cambria Math" charset="0"/>
                          </a:rPr>
                        </m:ctrlPr>
                      </m:sSubPr>
                      <m:e>
                        <m:r>
                          <a:rPr lang="en-US" sz="2000" i="1">
                            <a:latin typeface="Cambria Math" panose="02040503050406030204" pitchFamily="18" charset="0"/>
                          </a:rPr>
                          <m:t>𝛼</m:t>
                        </m:r>
                      </m:e>
                      <m:sub>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sub>
                    </m:sSub>
                    <m:r>
                      <a:rPr lang="en-US" sz="2000" b="0" i="1" smtClean="0">
                        <a:latin typeface="Cambria Math" panose="02040503050406030204" pitchFamily="18" charset="0"/>
                      </a:rPr>
                      <m:t>∈</m:t>
                    </m:r>
                    <m:r>
                      <a:rPr lang="en-US" sz="2000" b="0" i="1" smtClean="0">
                        <a:latin typeface="Cambria Math" panose="02040503050406030204" pitchFamily="18" charset="0"/>
                      </a:rPr>
                      <m:t>ℕ</m:t>
                    </m:r>
                  </m:oMath>
                </a14:m>
                <a:r>
                  <a:rPr lang="en-US" sz="2000" b="0" i="1" dirty="0">
                    <a:latin typeface="Cambria Math" panose="020405030504060302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121408"/>
                <a:ext cx="7924800" cy="4203192"/>
              </a:xfrm>
              <a:blipFill rotWithShape="0">
                <a:blip r:embed="rId2"/>
                <a:stretch>
                  <a:fillRect l="-846" t="-1449" b="-101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9612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1690689"/>
            <a:ext cx="9144000" cy="4223248"/>
          </a:xfrm>
          <a:prstGeom prst="rect">
            <a:avLst/>
          </a:prstGeom>
        </p:spPr>
      </p:pic>
    </p:spTree>
    <p:extLst>
      <p:ext uri="{BB962C8B-B14F-4D97-AF65-F5344CB8AC3E}">
        <p14:creationId xmlns:p14="http://schemas.microsoft.com/office/powerpoint/2010/main" val="753041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Perceptron</a:t>
            </a:r>
            <a:br>
              <a:rPr lang="en-US" dirty="0" smtClean="0"/>
            </a:br>
            <a:r>
              <a:rPr lang="en-US" altLang="zh-CN" sz="3100" b="0" dirty="0" smtClean="0"/>
              <a:t>online</a:t>
            </a:r>
            <a:r>
              <a:rPr lang="zh-CN" altLang="en-US" sz="3100" b="0" dirty="0" smtClean="0"/>
              <a:t> </a:t>
            </a:r>
            <a:r>
              <a:rPr lang="en-US" altLang="zh-CN" sz="3100" b="0" dirty="0"/>
              <a:t>tutorial:</a:t>
            </a:r>
            <a:br>
              <a:rPr lang="en-US" altLang="zh-CN" sz="3100" b="0" dirty="0"/>
            </a:br>
            <a:r>
              <a:rPr lang="en-US" altLang="zh-CN" sz="3100" b="0" dirty="0"/>
              <a:t>https://</a:t>
            </a:r>
            <a:r>
              <a:rPr lang="en-US" altLang="zh-CN" sz="3100" b="0" dirty="0" err="1"/>
              <a:t>en.wikipedia.org</a:t>
            </a:r>
            <a:r>
              <a:rPr lang="en-US" altLang="zh-CN" sz="3100" b="0" dirty="0"/>
              <a:t>/wiki/</a:t>
            </a:r>
            <a:r>
              <a:rPr lang="en-US" altLang="zh-CN" sz="3100" b="0" dirty="0" err="1"/>
              <a:t>Kernel_perceptron</a:t>
            </a:r>
            <a:endParaRPr lang="en-US"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121408"/>
                <a:ext cx="7924800" cy="4203192"/>
              </a:xfrm>
            </p:spPr>
            <p:txBody>
              <a:bodyPr>
                <a:normAutofit/>
              </a:bodyPr>
              <a:lstStyle/>
              <a:p>
                <a:pPr marL="0" indent="0">
                  <a:buNone/>
                </a:pPr>
                <a:r>
                  <a:rPr lang="en-US" sz="2400" b="1" dirty="0" smtClean="0"/>
                  <a:t>Learning.</a:t>
                </a:r>
              </a:p>
              <a:p>
                <a:pPr marL="457200" indent="-457200">
                  <a:buFont typeface="+mj-lt"/>
                  <a:buAutoNum type="arabicPeriod"/>
                </a:pPr>
                <a:r>
                  <a:rPr lang="en-US" sz="2400" dirty="0"/>
                  <a:t>Initialize </a:t>
                </a:r>
                <a14:m>
                  <m:oMath xmlns:m="http://schemas.openxmlformats.org/officeDocument/2006/math">
                    <m:r>
                      <a:rPr lang="en-US" altLang="zh-CN" sz="2400" i="1">
                        <a:latin typeface="Cambria Math" panose="02040503050406030204" pitchFamily="18" charset="0"/>
                      </a:rPr>
                      <m:t>𝛼</m:t>
                    </m:r>
                  </m:oMath>
                </a14:m>
                <a:r>
                  <a:rPr lang="zh-CN" altLang="en-US" sz="2400" dirty="0" smtClean="0"/>
                  <a:t> </a:t>
                </a:r>
                <a:r>
                  <a:rPr lang="en-US" altLang="zh-CN" sz="2400" dirty="0"/>
                  <a:t>to an all-zeros vector of length </a:t>
                </a:r>
                <a14:m>
                  <m:oMath xmlns:m="http://schemas.openxmlformats.org/officeDocument/2006/math">
                    <m:r>
                      <a:rPr lang="en-US" altLang="zh-CN" sz="2400" b="0" i="1" smtClean="0">
                        <a:latin typeface="Cambria Math" charset="0"/>
                      </a:rPr>
                      <m:t>𝑛</m:t>
                    </m:r>
                  </m:oMath>
                </a14:m>
                <a:r>
                  <a:rPr lang="en-US" altLang="zh-CN" sz="2400" dirty="0" smtClean="0"/>
                  <a:t>, </a:t>
                </a:r>
                <a:r>
                  <a:rPr lang="en-US" altLang="zh-CN" sz="2400" dirty="0"/>
                  <a:t>the number of training samples</a:t>
                </a:r>
                <a:endParaRPr lang="en-US" sz="2400" dirty="0"/>
              </a:p>
              <a:p>
                <a:pPr marL="457200" indent="-457200">
                  <a:lnSpc>
                    <a:spcPct val="100000"/>
                  </a:lnSpc>
                  <a:spcBef>
                    <a:spcPts val="600"/>
                  </a:spcBef>
                  <a:buFont typeface="+mj-lt"/>
                  <a:buAutoNum type="arabicPeriod"/>
                </a:pPr>
                <a:r>
                  <a:rPr lang="en-US" sz="2400" dirty="0"/>
                  <a:t>Repeat until no mistakes are found:</a:t>
                </a:r>
                <a:br>
                  <a:rPr lang="en-US" sz="2400" dirty="0"/>
                </a:br>
                <a:r>
                  <a:rPr lang="en-US" sz="2400" dirty="0"/>
                  <a:t>    Select data </a:t>
                </a:r>
                <a14:m>
                  <m:oMath xmlns:m="http://schemas.openxmlformats.org/officeDocument/2006/math">
                    <m:d>
                      <m:dPr>
                        <m:ctrlPr>
                          <a:rPr lang="en-US" sz="2400" i="1" kern="0" dirty="0">
                            <a:solidFill>
                              <a:sysClr val="windowText" lastClr="000000"/>
                            </a:solidFill>
                            <a:latin typeface="Cambria Math" charset="0"/>
                          </a:rPr>
                        </m:ctrlPr>
                      </m:dPr>
                      <m:e>
                        <m:r>
                          <a:rPr lang="en-US" sz="2400" i="1" kern="0" dirty="0">
                            <a:solidFill>
                              <a:sysClr val="windowText" lastClr="000000"/>
                            </a:solidFill>
                            <a:latin typeface="Cambria Math" panose="02040503050406030204" pitchFamily="18" charset="0"/>
                          </a:rPr>
                          <m:t>𝑥</m:t>
                        </m:r>
                        <m:r>
                          <a:rPr lang="en-US" sz="2400" i="1" kern="0" dirty="0">
                            <a:solidFill>
                              <a:sysClr val="windowText" lastClr="000000"/>
                            </a:solidFill>
                            <a:latin typeface="Cambria Math" panose="02040503050406030204" pitchFamily="18" charset="0"/>
                          </a:rPr>
                          <m:t>,</m:t>
                        </m:r>
                        <m:r>
                          <a:rPr lang="en-US" sz="2400" i="1" kern="0" dirty="0">
                            <a:solidFill>
                              <a:sysClr val="windowText" lastClr="000000"/>
                            </a:solidFill>
                            <a:latin typeface="Cambria Math" panose="02040503050406030204" pitchFamily="18" charset="0"/>
                          </a:rPr>
                          <m:t>𝑦</m:t>
                        </m:r>
                      </m:e>
                    </m:d>
                    <m:r>
                      <a:rPr lang="en-US" sz="2400" i="1" kern="0" dirty="0">
                        <a:solidFill>
                          <a:sysClr val="windowText" lastClr="000000"/>
                        </a:solidFill>
                        <a:latin typeface="Cambria Math" panose="02040503050406030204" pitchFamily="18" charset="0"/>
                      </a:rPr>
                      <m:t>∈</m:t>
                    </m:r>
                    <m:sSub>
                      <m:sSubPr>
                        <m:ctrlPr>
                          <a:rPr lang="en-US" sz="2400" i="1" kern="0" dirty="0">
                            <a:solidFill>
                              <a:sysClr val="windowText" lastClr="000000"/>
                            </a:solidFill>
                            <a:latin typeface="Cambria Math" charset="0"/>
                          </a:rPr>
                        </m:ctrlPr>
                      </m:sSubPr>
                      <m:e>
                        <m:r>
                          <a:rPr lang="en-US" sz="2400" i="1" kern="0" dirty="0">
                            <a:solidFill>
                              <a:sysClr val="windowText" lastClr="000000"/>
                            </a:solidFill>
                            <a:latin typeface="Cambria Math" panose="02040503050406030204" pitchFamily="18" charset="0"/>
                          </a:rPr>
                          <m:t>𝒮</m:t>
                        </m:r>
                      </m:e>
                      <m:sub>
                        <m:r>
                          <a:rPr lang="en-US" sz="2400" i="1" kern="0" dirty="0">
                            <a:solidFill>
                              <a:sysClr val="windowText" lastClr="000000"/>
                            </a:solidFill>
                            <a:latin typeface="Cambria Math" panose="02040503050406030204" pitchFamily="18" charset="0"/>
                          </a:rPr>
                          <m:t>𝑛</m:t>
                        </m:r>
                      </m:sub>
                    </m:sSub>
                  </m:oMath>
                </a14:m>
                <a:r>
                  <a:rPr lang="en-US" sz="2400" dirty="0"/>
                  <a:t> in sequence:</a:t>
                </a:r>
                <a:br>
                  <a:rPr lang="en-US" sz="2400" dirty="0"/>
                </a:br>
                <a:r>
                  <a:rPr lang="en-US" sz="2400" dirty="0"/>
                  <a:t>        If  </a:t>
                </a:r>
                <a14:m>
                  <m:oMath xmlns:m="http://schemas.openxmlformats.org/officeDocument/2006/math">
                    <m:nary>
                      <m:naryPr>
                        <m:chr m:val="∑"/>
                        <m:supHide m:val="on"/>
                        <m:ctrlPr>
                          <a:rPr lang="en-US" sz="2400" i="1">
                            <a:latin typeface="Cambria Math" charset="0"/>
                          </a:rPr>
                        </m:ctrlPr>
                      </m:naryPr>
                      <m:sub>
                        <m:sSup>
                          <m:sSupPr>
                            <m:ctrlPr>
                              <a:rPr lang="en-US" sz="2400" b="0" i="1" smtClean="0">
                                <a:latin typeface="Cambria Math"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charset="0"/>
                              </a:rPr>
                            </m:ctrlPr>
                          </m:sSupPr>
                          <m:e>
                            <m:r>
                              <a:rPr lang="en-US" sz="2400" i="1">
                                <a:latin typeface="Cambria Math" panose="02040503050406030204" pitchFamily="18" charset="0"/>
                              </a:rPr>
                              <m:t>𝑦</m:t>
                            </m:r>
                          </m:e>
                          <m:sup>
                            <m:r>
                              <a:rPr lang="en-US" sz="2400" b="0" i="1" smtClean="0">
                                <a:latin typeface="Cambria Math" panose="02040503050406030204" pitchFamily="18" charset="0"/>
                              </a:rPr>
                              <m:t>′</m:t>
                            </m:r>
                          </m:sup>
                        </m:sSup>
                      </m:sub>
                      <m:sup/>
                      <m:e>
                        <m:sSub>
                          <m:sSubPr>
                            <m:ctrlPr>
                              <a:rPr lang="en-US" sz="2400" i="1">
                                <a:latin typeface="Cambria Math" charset="0"/>
                              </a:rPr>
                            </m:ctrlPr>
                          </m:sSubPr>
                          <m:e>
                            <m:r>
                              <a:rPr lang="en-US" sz="2400" i="1">
                                <a:latin typeface="Cambria Math" panose="02040503050406030204" pitchFamily="18" charset="0"/>
                              </a:rPr>
                              <m:t>𝛼</m:t>
                            </m:r>
                          </m:e>
                          <m:sub>
                            <m:sSup>
                              <m:sSupPr>
                                <m:ctrlPr>
                                  <a:rPr lang="en-US" sz="2400" b="0" i="1" smtClean="0">
                                    <a:latin typeface="Cambria Math" charset="0"/>
                                  </a:rPr>
                                </m:ctrlPr>
                              </m:sSupPr>
                              <m:e>
                                <m:r>
                                  <a:rPr lang="en-US" sz="2400" i="1">
                                    <a:latin typeface="Cambria Math" panose="02040503050406030204" pitchFamily="18" charset="0"/>
                                  </a:rPr>
                                  <m:t>𝑥</m:t>
                                </m:r>
                              </m:e>
                              <m:sup>
                                <m:r>
                                  <a:rPr lang="en-US" sz="2400" b="0" i="1" smtClean="0">
                                    <a:latin typeface="Cambria Math" panose="02040503050406030204" pitchFamily="18" charset="0"/>
                                  </a:rPr>
                                  <m:t>′</m:t>
                                </m:r>
                              </m:sup>
                            </m:sSup>
                            <m:r>
                              <a:rPr lang="en-US" sz="2400" i="1">
                                <a:latin typeface="Cambria Math" panose="02040503050406030204" pitchFamily="18" charset="0"/>
                              </a:rPr>
                              <m:t>,</m:t>
                            </m:r>
                            <m:sSup>
                              <m:sSupPr>
                                <m:ctrlPr>
                                  <a:rPr lang="en-US" sz="2400" b="0" i="1" smtClean="0">
                                    <a:latin typeface="Cambria Math" charset="0"/>
                                  </a:rPr>
                                </m:ctrlPr>
                              </m:sSupPr>
                              <m:e>
                                <m:r>
                                  <a:rPr lang="en-US" sz="2400" i="1">
                                    <a:latin typeface="Cambria Math" panose="02040503050406030204" pitchFamily="18" charset="0"/>
                                  </a:rPr>
                                  <m:t>𝑦</m:t>
                                </m:r>
                              </m:e>
                              <m:sup>
                                <m:r>
                                  <a:rPr lang="en-US" sz="2400" b="0" i="1" smtClean="0">
                                    <a:latin typeface="Cambria Math" panose="02040503050406030204" pitchFamily="18" charset="0"/>
                                  </a:rPr>
                                  <m:t>′</m:t>
                                </m:r>
                              </m:sup>
                            </m:sSup>
                          </m:sub>
                        </m:sSub>
                        <m:r>
                          <a:rPr lang="en-US" sz="2400" b="0" i="1" smtClean="0">
                            <a:latin typeface="Cambria Math" panose="02040503050406030204" pitchFamily="18" charset="0"/>
                          </a:rPr>
                          <m:t> </m:t>
                        </m:r>
                        <m:r>
                          <a:rPr lang="en-US" sz="2400" i="1">
                            <a:latin typeface="Cambria Math" panose="02040503050406030204" pitchFamily="18" charset="0"/>
                          </a:rPr>
                          <m:t>𝑦</m:t>
                        </m:r>
                        <m:sSup>
                          <m:sSupPr>
                            <m:ctrlPr>
                              <a:rPr lang="en-US" sz="2400" i="1">
                                <a:latin typeface="Cambria Math"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d>
                          <m:dPr>
                            <m:ctrlPr>
                              <a:rPr lang="en-US" sz="2400" b="0" i="1" smtClean="0">
                                <a:latin typeface="Cambria Math" charset="0"/>
                              </a:rPr>
                            </m:ctrlPr>
                          </m:dPr>
                          <m:e>
                            <m:r>
                              <a:rPr lang="en-US" sz="2400" i="1" smtClean="0">
                                <a:solidFill>
                                  <a:srgbClr val="FF0000"/>
                                </a:solidFill>
                                <a:latin typeface="Cambria Math" panose="02040503050406030204" pitchFamily="18" charset="0"/>
                              </a:rPr>
                              <m:t>𝑥</m:t>
                            </m:r>
                            <m:r>
                              <a:rPr lang="en-US" sz="240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𝑥</m:t>
                            </m:r>
                            <m:r>
                              <a:rPr lang="en-US" sz="2400" b="0" i="1" smtClean="0">
                                <a:solidFill>
                                  <a:srgbClr val="FF0000"/>
                                </a:solidFill>
                                <a:latin typeface="Cambria Math" panose="02040503050406030204" pitchFamily="18" charset="0"/>
                              </a:rPr>
                              <m:t>′</m:t>
                            </m:r>
                          </m:e>
                        </m:d>
                      </m:e>
                    </m:nary>
                    <m:r>
                      <a:rPr lang="en-US" sz="2400" i="1" kern="0" dirty="0">
                        <a:solidFill>
                          <a:sysClr val="windowText" lastClr="000000"/>
                        </a:solidFill>
                        <a:latin typeface="Cambria Math" panose="02040503050406030204" pitchFamily="18" charset="0"/>
                      </a:rPr>
                      <m:t>≤</m:t>
                    </m:r>
                    <m:r>
                      <a:rPr lang="en-US" sz="2400" kern="0" dirty="0">
                        <a:solidFill>
                          <a:sysClr val="windowText" lastClr="000000"/>
                        </a:solidFill>
                        <a:latin typeface="Cambria Math" panose="02040503050406030204" pitchFamily="18" charset="0"/>
                      </a:rPr>
                      <m:t>0</m:t>
                    </m:r>
                  </m:oMath>
                </a14:m>
                <a:r>
                  <a:rPr lang="en-US" sz="2400" dirty="0"/>
                  <a:t>, then </a:t>
                </a:r>
                <a:r>
                  <a:rPr lang="zh-CN" altLang="en-US" sz="2400" dirty="0" smtClean="0"/>
                  <a:t>       </a:t>
                </a:r>
                <a:r>
                  <a:rPr lang="en-US" altLang="zh-CN" sz="2400" dirty="0" smtClean="0"/>
                  <a:t>	</a:t>
                </a:r>
                <a14:m>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Sub>
                    <m:r>
                      <a:rPr lang="en-US" sz="2400" b="0" i="1" smtClean="0">
                        <a:latin typeface="Cambria Math" panose="02040503050406030204" pitchFamily="18" charset="0"/>
                      </a:rPr>
                      <m:t> </m:t>
                    </m:r>
                    <m:groupChr>
                      <m:groupChrPr>
                        <m:chr m:val="←"/>
                        <m:vertJc m:val="bot"/>
                        <m:ctrlPr>
                          <a:rPr lang="en-US" sz="2400" i="1">
                            <a:latin typeface="Cambria Math" charset="0"/>
                          </a:rPr>
                        </m:ctrlPr>
                      </m:groupChrPr>
                      <m:e>
                        <m:r>
                          <m:rPr>
                            <m:brk m:alnAt="2"/>
                          </m:rPr>
                          <a:rPr lang="en-US" sz="2400" i="1">
                            <a:latin typeface="Cambria Math" panose="02040503050406030204" pitchFamily="18" charset="0"/>
                          </a:rPr>
                          <m:t> </m:t>
                        </m:r>
                        <m:r>
                          <a:rPr lang="en-US" sz="2400" i="1">
                            <a:latin typeface="Cambria Math" panose="02040503050406030204" pitchFamily="18" charset="0"/>
                          </a:rPr>
                          <m:t>       </m:t>
                        </m:r>
                      </m:e>
                    </m:groupChr>
                    <m:r>
                      <a:rPr lang="en-US" sz="2400" b="0" i="1" smtClean="0">
                        <a:latin typeface="Cambria Math" panose="02040503050406030204" pitchFamily="18" charset="0"/>
                      </a:rPr>
                      <m:t> </m:t>
                    </m:r>
                    <m:sSub>
                      <m:sSubPr>
                        <m:ctrlPr>
                          <a:rPr lang="en-US" sz="2400" b="0" i="1" smtClean="0">
                            <a:latin typeface="Cambria Math"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Sub>
                    <m:r>
                      <a:rPr lang="en-US" sz="2400" b="0" i="1" smtClean="0">
                        <a:latin typeface="Cambria Math" panose="02040503050406030204" pitchFamily="18" charset="0"/>
                      </a:rPr>
                      <m:t>+1.</m:t>
                    </m:r>
                  </m:oMath>
                </a14:m>
                <a:endParaRPr lang="en-US" sz="2400" dirty="0"/>
              </a:p>
              <a:p>
                <a:pPr marL="0" indent="0">
                  <a:lnSpc>
                    <a:spcPct val="100000"/>
                  </a:lnSpc>
                  <a:spcBef>
                    <a:spcPts val="600"/>
                  </a:spcBef>
                  <a:buNone/>
                </a:pPr>
                <a:r>
                  <a:rPr lang="en-US" sz="2400" b="1" dirty="0"/>
                  <a:t/>
                </a:r>
                <a:br>
                  <a:rPr lang="en-US" sz="2400" b="1" dirty="0"/>
                </a:br>
                <a:r>
                  <a:rPr lang="en-US" sz="2400" b="1" dirty="0"/>
                  <a:t>Prediction.</a:t>
                </a:r>
              </a:p>
              <a:p>
                <a:pPr marL="0" indent="0">
                  <a:lnSpc>
                    <a:spcPct val="100000"/>
                  </a:lnSpc>
                  <a:spcBef>
                    <a:spcPts val="600"/>
                  </a:spcBef>
                  <a:buNone/>
                </a:pPr>
                <a:r>
                  <a:rPr lang="en-US" sz="2400" b="1" dirty="0"/>
                  <a:t>	</a:t>
                </a:r>
                <a14:m>
                  <m:oMath xmlns:m="http://schemas.openxmlformats.org/officeDocument/2006/math">
                    <m:r>
                      <a:rPr lang="en-US" sz="2400" i="1" dirty="0">
                        <a:latin typeface="Cambria Math" panose="02040503050406030204" pitchFamily="18" charset="0"/>
                      </a:rPr>
                      <m:t>h</m:t>
                    </m:r>
                    <m:d>
                      <m:dPr>
                        <m:ctrlPr>
                          <a:rPr lang="en-US" sz="2400" i="1" dirty="0">
                            <a:latin typeface="Cambria Math" charset="0"/>
                          </a:rPr>
                        </m:ctrlPr>
                      </m:dPr>
                      <m:e>
                        <m:r>
                          <a:rPr lang="en-US" sz="2400" i="1" dirty="0">
                            <a:latin typeface="Cambria Math" panose="02040503050406030204" pitchFamily="18" charset="0"/>
                          </a:rPr>
                          <m:t>𝑥</m:t>
                        </m:r>
                        <m:r>
                          <a:rPr lang="en-US" sz="2400" dirty="0">
                            <a:latin typeface="Cambria Math" panose="02040503050406030204" pitchFamily="18" charset="0"/>
                          </a:rPr>
                          <m:t>;</m:t>
                        </m:r>
                        <m:r>
                          <a:rPr lang="en-US" sz="2400" i="1" dirty="0">
                            <a:latin typeface="Cambria Math" panose="02040503050406030204" pitchFamily="18" charset="0"/>
                          </a:rPr>
                          <m:t>𝜃</m:t>
                        </m:r>
                        <m:r>
                          <a:rPr lang="en-US" sz="2400" dirty="0">
                            <a:latin typeface="Cambria Math" panose="02040503050406030204" pitchFamily="18" charset="0"/>
                          </a:rPr>
                          <m:t>,</m:t>
                        </m:r>
                        <m:sSub>
                          <m:sSubPr>
                            <m:ctrlPr>
                              <a:rPr lang="en-US" sz="2400" i="1" dirty="0">
                                <a:latin typeface="Cambria Math" charset="0"/>
                              </a:rPr>
                            </m:ctrlPr>
                          </m:sSubPr>
                          <m:e>
                            <m:r>
                              <a:rPr lang="en-US" sz="2400" i="1" dirty="0">
                                <a:latin typeface="Cambria Math" panose="02040503050406030204" pitchFamily="18" charset="0"/>
                              </a:rPr>
                              <m:t>𝜃</m:t>
                            </m:r>
                          </m:e>
                          <m:sub>
                            <m:r>
                              <a:rPr lang="en-US" sz="2400" i="1" dirty="0">
                                <a:latin typeface="Cambria Math" panose="02040503050406030204" pitchFamily="18" charset="0"/>
                              </a:rPr>
                              <m:t>0</m:t>
                            </m:r>
                          </m:sub>
                        </m:sSub>
                      </m:e>
                    </m:d>
                    <m:r>
                      <a:rPr lang="en-US" sz="2400" i="1" dirty="0">
                        <a:latin typeface="Cambria Math" panose="02040503050406030204" pitchFamily="18" charset="0"/>
                      </a:rPr>
                      <m:t>=</m:t>
                    </m:r>
                    <m:r>
                      <m:rPr>
                        <m:sty m:val="p"/>
                      </m:rPr>
                      <a:rPr lang="en-US" sz="2400" dirty="0">
                        <a:latin typeface="Cambria Math" panose="02040503050406030204" pitchFamily="18" charset="0"/>
                      </a:rPr>
                      <m:t>sign</m:t>
                    </m:r>
                    <m:d>
                      <m:dPr>
                        <m:ctrlPr>
                          <a:rPr lang="en-US" sz="2400" i="1" dirty="0">
                            <a:latin typeface="Cambria Math" charset="0"/>
                          </a:rPr>
                        </m:ctrlPr>
                      </m:dPr>
                      <m:e>
                        <m:nary>
                          <m:naryPr>
                            <m:chr m:val="∑"/>
                            <m:supHide m:val="on"/>
                            <m:ctrlPr>
                              <a:rPr lang="en-US" sz="2400" i="1">
                                <a:latin typeface="Cambria Math" charset="0"/>
                              </a:rPr>
                            </m:ctrlPr>
                          </m:naryPr>
                          <m:sub>
                            <m:sSup>
                              <m:sSupPr>
                                <m:ctrlPr>
                                  <a:rPr lang="en-US" sz="2400" i="1">
                                    <a:latin typeface="Cambria Math"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sub>
                          <m:sup/>
                          <m:e>
                            <m:sSub>
                              <m:sSubPr>
                                <m:ctrlPr>
                                  <a:rPr lang="en-US" sz="2400" i="1">
                                    <a:latin typeface="Cambria Math" charset="0"/>
                                  </a:rPr>
                                </m:ctrlPr>
                              </m:sSubPr>
                              <m:e>
                                <m:r>
                                  <a:rPr lang="en-US" sz="2400" i="1">
                                    <a:latin typeface="Cambria Math" panose="02040503050406030204" pitchFamily="18" charset="0"/>
                                  </a:rPr>
                                  <m:t>𝛼</m:t>
                                </m:r>
                              </m:e>
                              <m:sub>
                                <m:sSup>
                                  <m:sSupPr>
                                    <m:ctrlPr>
                                      <a:rPr lang="en-US" sz="2400" i="1">
                                        <a:latin typeface="Cambria Math"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sub>
                            </m:sSub>
                            <m:r>
                              <a:rPr lang="en-US" sz="2400" i="1">
                                <a:latin typeface="Cambria Math" panose="02040503050406030204" pitchFamily="18" charset="0"/>
                              </a:rPr>
                              <m:t> </m:t>
                            </m:r>
                            <m:sSup>
                              <m:sSupPr>
                                <m:ctrlPr>
                                  <a:rPr lang="en-US" sz="2400" i="1">
                                    <a:latin typeface="Cambria Math"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d>
                              <m:dPr>
                                <m:ctrlPr>
                                  <a:rPr lang="en-US" sz="2400" i="1">
                                    <a:latin typeface="Cambria Math" charset="0"/>
                                  </a:rPr>
                                </m:ctrlPr>
                              </m:dPr>
                              <m:e>
                                <m:r>
                                  <a:rPr lang="en-US" sz="2400" i="1" smtClean="0">
                                    <a:solidFill>
                                      <a:srgbClr val="FF0000"/>
                                    </a:solidFill>
                                    <a:latin typeface="Cambria Math" panose="02040503050406030204" pitchFamily="18" charset="0"/>
                                  </a:rPr>
                                  <m:t>𝑥</m:t>
                                </m:r>
                                <m:r>
                                  <a:rPr lang="en-US" sz="240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𝑥</m:t>
                                </m:r>
                                <m:r>
                                  <a:rPr lang="en-US" sz="2400" i="1">
                                    <a:solidFill>
                                      <a:srgbClr val="FF0000"/>
                                    </a:solidFill>
                                    <a:latin typeface="Cambria Math" panose="02040503050406030204" pitchFamily="18" charset="0"/>
                                  </a:rPr>
                                  <m:t>′</m:t>
                                </m:r>
                              </m:e>
                            </m:d>
                          </m:e>
                        </m:nary>
                      </m:e>
                    </m:d>
                  </m:oMath>
                </a14:m>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121408"/>
                <a:ext cx="7924800" cy="4203192"/>
              </a:xfrm>
              <a:blipFill rotWithShape="0">
                <a:blip r:embed="rId2"/>
                <a:stretch>
                  <a:fillRect l="-1231" t="-20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615189" y="4868214"/>
                <a:ext cx="3040961" cy="461665"/>
              </a:xfrm>
              <a:prstGeom prst="rect">
                <a:avLst/>
              </a:prstGeom>
              <a:noFill/>
            </p:spPr>
            <p:txBody>
              <a:bodyPr wrap="none" rtlCol="0">
                <a:spAutoFit/>
              </a:bodyPr>
              <a:lstStyle/>
              <a:p>
                <a14:m>
                  <m:oMath xmlns:m="http://schemas.openxmlformats.org/officeDocument/2006/math">
                    <m:r>
                      <a:rPr kumimoji="1" lang="zh-CN" altLang="en-US" sz="2400" i="1" smtClean="0">
                        <a:solidFill>
                          <a:schemeClr val="tx1"/>
                        </a:solidFill>
                        <a:latin typeface="Cambria Math" charset="0"/>
                        <a:ea typeface="Cambria Math" charset="0"/>
                        <a:cs typeface="Cambria Math" charset="0"/>
                      </a:rPr>
                      <m:t>𝛼</m:t>
                    </m:r>
                  </m:oMath>
                </a14:m>
                <a:r>
                  <a:rPr kumimoji="1" lang="zh-CN" altLang="en-US" sz="2400" dirty="0" smtClean="0">
                    <a:solidFill>
                      <a:schemeClr val="tx1"/>
                    </a:solidFill>
                  </a:rPr>
                  <a:t> </a:t>
                </a:r>
                <a:r>
                  <a:rPr kumimoji="1" lang="en-US" altLang="zh-CN" sz="2400" dirty="0" smtClean="0">
                    <a:solidFill>
                      <a:schemeClr val="tx1"/>
                    </a:solidFill>
                  </a:rPr>
                  <a:t>is</a:t>
                </a:r>
                <a:r>
                  <a:rPr kumimoji="1" lang="zh-CN" altLang="en-US" sz="2400" dirty="0" smtClean="0">
                    <a:solidFill>
                      <a:schemeClr val="tx1"/>
                    </a:solidFill>
                  </a:rPr>
                  <a:t> </a:t>
                </a:r>
                <a:r>
                  <a:rPr kumimoji="1" lang="en-US" altLang="zh-CN" sz="2400" dirty="0" smtClean="0">
                    <a:solidFill>
                      <a:schemeClr val="tx1"/>
                    </a:solidFill>
                  </a:rPr>
                  <a:t>a</a:t>
                </a:r>
                <a:r>
                  <a:rPr kumimoji="1" lang="zh-CN" altLang="en-US" sz="2400" dirty="0" smtClean="0">
                    <a:solidFill>
                      <a:schemeClr val="tx1"/>
                    </a:solidFill>
                  </a:rPr>
                  <a:t> </a:t>
                </a:r>
                <a:r>
                  <a:rPr kumimoji="1" lang="en-US" altLang="zh-CN" sz="2400" dirty="0" smtClean="0">
                    <a:solidFill>
                      <a:schemeClr val="tx1"/>
                    </a:solidFill>
                  </a:rPr>
                  <a:t>mistake</a:t>
                </a:r>
                <a:r>
                  <a:rPr kumimoji="1" lang="zh-CN" altLang="en-US" sz="2400" dirty="0" smtClean="0">
                    <a:solidFill>
                      <a:schemeClr val="tx1"/>
                    </a:solidFill>
                  </a:rPr>
                  <a:t> </a:t>
                </a:r>
                <a:r>
                  <a:rPr kumimoji="1" lang="en-US" altLang="zh-CN" sz="2400" dirty="0" smtClean="0">
                    <a:solidFill>
                      <a:schemeClr val="tx1"/>
                    </a:solidFill>
                  </a:rPr>
                  <a:t>counter.</a:t>
                </a:r>
                <a:r>
                  <a:rPr kumimoji="1" lang="zh-CN" altLang="en-US" sz="2400" dirty="0" smtClean="0">
                    <a:solidFill>
                      <a:schemeClr val="tx1"/>
                    </a:solidFill>
                  </a:rPr>
                  <a:t> </a:t>
                </a:r>
                <a:endParaRPr kumimoji="1" lang="zh-CN" altLang="en-US" sz="2400"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615189" y="4868214"/>
                <a:ext cx="3040961" cy="461665"/>
              </a:xfrm>
              <a:prstGeom prst="rect">
                <a:avLst/>
              </a:prstGeom>
              <a:blipFill rotWithShape="0">
                <a:blip r:embed="rId3"/>
                <a:stretch>
                  <a:fillRect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052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121408"/>
                <a:ext cx="7924800" cy="4203192"/>
              </a:xfrm>
            </p:spPr>
            <p:txBody>
              <a:bodyPr>
                <a:normAutofit lnSpcReduction="10000"/>
              </a:bodyPr>
              <a:lstStyle/>
              <a:p>
                <a:pPr marL="0" indent="0">
                  <a:buNone/>
                </a:pPr>
                <a:r>
                  <a:rPr lang="en-US" b="1" dirty="0"/>
                  <a:t>Learning.</a:t>
                </a:r>
              </a:p>
              <a:p>
                <a:pPr marL="457200" indent="-457200">
                  <a:buFont typeface="+mj-lt"/>
                  <a:buAutoNum type="arabicPeriod"/>
                </a:pPr>
                <a:r>
                  <a:rPr lang="en-US" dirty="0"/>
                  <a:t>Initialize </a:t>
                </a:r>
                <a14:m>
                  <m:oMath xmlns:m="http://schemas.openxmlformats.org/officeDocument/2006/math">
                    <m:r>
                      <a:rPr lang="en-US" b="0" i="1" dirty="0" smtClean="0">
                        <a:latin typeface="Cambria Math" panose="02040503050406030204" pitchFamily="18" charset="0"/>
                      </a:rPr>
                      <m:t>𝛼</m:t>
                    </m:r>
                    <m:r>
                      <a:rPr lang="en-US" i="1" dirty="0">
                        <a:latin typeface="Cambria Math" panose="02040503050406030204" pitchFamily="18" charset="0"/>
                      </a:rPr>
                      <m:t>=0</m:t>
                    </m:r>
                  </m:oMath>
                </a14:m>
                <a:r>
                  <a:rPr lang="en-US" dirty="0"/>
                  <a:t>.</a:t>
                </a:r>
              </a:p>
              <a:p>
                <a:pPr marL="457200" indent="-457200">
                  <a:lnSpc>
                    <a:spcPct val="100000"/>
                  </a:lnSpc>
                  <a:spcBef>
                    <a:spcPts val="600"/>
                  </a:spcBef>
                  <a:buFont typeface="+mj-lt"/>
                  <a:buAutoNum type="arabicPeriod"/>
                </a:pPr>
                <a:r>
                  <a:rPr lang="en-US" dirty="0"/>
                  <a:t>Repeat until no mistakes are found:</a:t>
                </a:r>
                <a:br>
                  <a:rPr lang="en-US" dirty="0"/>
                </a:br>
                <a:r>
                  <a:rPr lang="en-US" dirty="0"/>
                  <a:t>    Select data </a:t>
                </a:r>
                <a14:m>
                  <m:oMath xmlns:m="http://schemas.openxmlformats.org/officeDocument/2006/math">
                    <m:d>
                      <m:dPr>
                        <m:ctrlPr>
                          <a:rPr lang="en-US" i="1" kern="0" dirty="0">
                            <a:solidFill>
                              <a:sysClr val="windowText" lastClr="000000"/>
                            </a:solidFill>
                            <a:latin typeface="Cambria Math" charset="0"/>
                          </a:rPr>
                        </m:ctrlPr>
                      </m:dPr>
                      <m:e>
                        <m:r>
                          <a:rPr lang="en-US" i="1" kern="0" dirty="0">
                            <a:solidFill>
                              <a:sysClr val="windowText" lastClr="000000"/>
                            </a:solidFill>
                            <a:latin typeface="Cambria Math" panose="02040503050406030204" pitchFamily="18" charset="0"/>
                          </a:rPr>
                          <m:t>𝑥</m:t>
                        </m:r>
                        <m:r>
                          <a:rPr lang="en-US" i="1" kern="0" dirty="0">
                            <a:solidFill>
                              <a:sysClr val="windowText" lastClr="000000"/>
                            </a:solidFill>
                            <a:latin typeface="Cambria Math" panose="02040503050406030204" pitchFamily="18" charset="0"/>
                          </a:rPr>
                          <m:t>,</m:t>
                        </m:r>
                        <m:r>
                          <a:rPr lang="en-US" i="1" kern="0" dirty="0">
                            <a:solidFill>
                              <a:sysClr val="windowText" lastClr="000000"/>
                            </a:solidFill>
                            <a:latin typeface="Cambria Math" panose="02040503050406030204" pitchFamily="18" charset="0"/>
                          </a:rPr>
                          <m:t>𝑦</m:t>
                        </m:r>
                      </m:e>
                    </m:d>
                    <m:r>
                      <a:rPr lang="en-US" i="1" kern="0" dirty="0">
                        <a:solidFill>
                          <a:sysClr val="windowText" lastClr="000000"/>
                        </a:solidFill>
                        <a:latin typeface="Cambria Math" panose="02040503050406030204" pitchFamily="18" charset="0"/>
                      </a:rPr>
                      <m:t>∈</m:t>
                    </m:r>
                    <m:sSub>
                      <m:sSubPr>
                        <m:ctrlPr>
                          <a:rPr lang="en-US" i="1" kern="0" dirty="0">
                            <a:solidFill>
                              <a:sysClr val="windowText" lastClr="000000"/>
                            </a:solidFill>
                            <a:latin typeface="Cambria Math" charset="0"/>
                          </a:rPr>
                        </m:ctrlPr>
                      </m:sSubPr>
                      <m:e>
                        <m:r>
                          <a:rPr lang="en-US" i="1" kern="0" dirty="0">
                            <a:solidFill>
                              <a:sysClr val="windowText" lastClr="000000"/>
                            </a:solidFill>
                            <a:latin typeface="Cambria Math" panose="02040503050406030204" pitchFamily="18" charset="0"/>
                          </a:rPr>
                          <m:t>𝒮</m:t>
                        </m:r>
                      </m:e>
                      <m:sub>
                        <m:r>
                          <a:rPr lang="en-US" i="1" kern="0" dirty="0">
                            <a:solidFill>
                              <a:sysClr val="windowText" lastClr="000000"/>
                            </a:solidFill>
                            <a:latin typeface="Cambria Math" panose="02040503050406030204" pitchFamily="18" charset="0"/>
                          </a:rPr>
                          <m:t>𝑛</m:t>
                        </m:r>
                      </m:sub>
                    </m:sSub>
                  </m:oMath>
                </a14:m>
                <a:r>
                  <a:rPr lang="en-US" dirty="0"/>
                  <a:t> in sequence:</a:t>
                </a:r>
                <a:br>
                  <a:rPr lang="en-US" dirty="0"/>
                </a:br>
                <a:r>
                  <a:rPr lang="en-US" dirty="0"/>
                  <a:t>        If  </a:t>
                </a:r>
                <a14:m>
                  <m:oMath xmlns:m="http://schemas.openxmlformats.org/officeDocument/2006/math">
                    <m:nary>
                      <m:naryPr>
                        <m:chr m:val="∑"/>
                        <m:supHide m:val="on"/>
                        <m:ctrlPr>
                          <a:rPr lang="en-US" i="1">
                            <a:latin typeface="Cambria Math" charset="0"/>
                          </a:rPr>
                        </m:ctrlPr>
                      </m:naryPr>
                      <m:sub>
                        <m:sSup>
                          <m:sSupPr>
                            <m:ctrlPr>
                              <a:rPr lang="en-US" b="0" i="1" smtClean="0">
                                <a:latin typeface="Cambria Math"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sSup>
                          <m:sSupPr>
                            <m:ctrlPr>
                              <a:rPr lang="en-US" b="0" i="1" smtClean="0">
                                <a:latin typeface="Cambria Math" charset="0"/>
                              </a:rPr>
                            </m:ctrlPr>
                          </m:sSupPr>
                          <m:e>
                            <m:r>
                              <a:rPr lang="en-US" i="1">
                                <a:latin typeface="Cambria Math" panose="02040503050406030204" pitchFamily="18" charset="0"/>
                              </a:rPr>
                              <m:t>𝑦</m:t>
                            </m:r>
                          </m:e>
                          <m:sup>
                            <m:r>
                              <a:rPr lang="en-US" b="0" i="1" smtClean="0">
                                <a:latin typeface="Cambria Math" panose="02040503050406030204" pitchFamily="18" charset="0"/>
                              </a:rPr>
                              <m:t>′</m:t>
                            </m:r>
                          </m:sup>
                        </m:sSup>
                      </m:sub>
                      <m:sup/>
                      <m:e>
                        <m:sSub>
                          <m:sSubPr>
                            <m:ctrlPr>
                              <a:rPr lang="en-US" i="1">
                                <a:latin typeface="Cambria Math" charset="0"/>
                              </a:rPr>
                            </m:ctrlPr>
                          </m:sSubPr>
                          <m:e>
                            <m:r>
                              <a:rPr lang="en-US" i="1">
                                <a:latin typeface="Cambria Math" panose="02040503050406030204" pitchFamily="18" charset="0"/>
                              </a:rPr>
                              <m:t>𝛼</m:t>
                            </m:r>
                          </m:e>
                          <m:sub>
                            <m:sSup>
                              <m:sSupPr>
                                <m:ctrlPr>
                                  <a:rPr lang="en-US" b="0" i="1" smtClean="0">
                                    <a:latin typeface="Cambria Math"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panose="02040503050406030204" pitchFamily="18" charset="0"/>
                              </a:rPr>
                              <m:t>,</m:t>
                            </m:r>
                            <m:sSup>
                              <m:sSupPr>
                                <m:ctrlPr>
                                  <a:rPr lang="en-US" b="0" i="1" smtClean="0">
                                    <a:latin typeface="Cambria Math" charset="0"/>
                                  </a:rPr>
                                </m:ctrlPr>
                              </m:sSupPr>
                              <m:e>
                                <m:r>
                                  <a:rPr lang="en-US" i="1">
                                    <a:latin typeface="Cambria Math" panose="02040503050406030204" pitchFamily="18" charset="0"/>
                                  </a:rPr>
                                  <m:t>𝑦</m:t>
                                </m:r>
                              </m:e>
                              <m:sup>
                                <m:r>
                                  <a:rPr lang="en-US" b="0" i="1" smtClean="0">
                                    <a:latin typeface="Cambria Math" panose="02040503050406030204" pitchFamily="18" charset="0"/>
                                  </a:rPr>
                                  <m:t>′</m:t>
                                </m:r>
                              </m:sup>
                            </m:sSup>
                          </m:sub>
                        </m:sSub>
                        <m:r>
                          <a:rPr lang="en-US" b="0" i="1" smtClean="0">
                            <a:latin typeface="Cambria Math" panose="02040503050406030204" pitchFamily="18" charset="0"/>
                          </a:rPr>
                          <m:t> </m:t>
                        </m:r>
                        <m:r>
                          <a:rPr lang="en-US" i="1">
                            <a:latin typeface="Cambria Math" panose="02040503050406030204" pitchFamily="18" charset="0"/>
                          </a:rPr>
                          <m:t>𝑦</m:t>
                        </m:r>
                        <m:sSup>
                          <m:sSupPr>
                            <m:ctrlPr>
                              <a:rPr lang="en-US" i="1">
                                <a:latin typeface="Cambria Math"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altLang="zh-CN" i="1">
                            <a:solidFill>
                              <a:srgbClr val="FF0000"/>
                            </a:solidFill>
                            <a:latin typeface="Cambria Math" panose="02040503050406030204" pitchFamily="18" charset="0"/>
                          </a:rPr>
                          <m:t>𝐾</m:t>
                        </m:r>
                        <m:d>
                          <m:dPr>
                            <m:ctrlPr>
                              <a:rPr lang="en-US" altLang="zh-CN" i="1">
                                <a:solidFill>
                                  <a:srgbClr val="FF0000"/>
                                </a:solidFill>
                                <a:latin typeface="Cambria Math" charset="0"/>
                              </a:rPr>
                            </m:ctrlPr>
                          </m:dPr>
                          <m:e>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m:t>
                                </m:r>
                              </m:sup>
                            </m:sSup>
                          </m:e>
                        </m:d>
                      </m:e>
                    </m:nary>
                    <m:r>
                      <a:rPr lang="en-US" i="1" kern="0" dirty="0">
                        <a:solidFill>
                          <a:sysClr val="windowText" lastClr="000000"/>
                        </a:solidFill>
                        <a:latin typeface="Cambria Math" panose="02040503050406030204" pitchFamily="18" charset="0"/>
                      </a:rPr>
                      <m:t>≤</m:t>
                    </m:r>
                    <m:r>
                      <a:rPr lang="en-US" kern="0" dirty="0">
                        <a:solidFill>
                          <a:sysClr val="windowText" lastClr="000000"/>
                        </a:solidFill>
                        <a:latin typeface="Cambria Math" panose="02040503050406030204" pitchFamily="18" charset="0"/>
                      </a:rPr>
                      <m:t>0</m:t>
                    </m:r>
                  </m:oMath>
                </a14:m>
                <a:r>
                  <a:rPr lang="en-US" dirty="0"/>
                  <a:t>, then </a:t>
                </a:r>
                <a14:m>
                  <m:oMath xmlns:m="http://schemas.openxmlformats.org/officeDocument/2006/math">
                    <m:sSub>
                      <m:sSubPr>
                        <m:ctrlPr>
                          <a:rPr lang="en-US" b="0" i="1" smtClean="0">
                            <a:latin typeface="Cambria Math"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 </m:t>
                    </m:r>
                    <m:groupChr>
                      <m:groupChrPr>
                        <m:chr m:val="←"/>
                        <m:vertJc m:val="bot"/>
                        <m:ctrlPr>
                          <a:rPr lang="en-US" i="1">
                            <a:latin typeface="Cambria Math" charset="0"/>
                          </a:rPr>
                        </m:ctrlPr>
                      </m:groupChrPr>
                      <m:e>
                        <m:r>
                          <m:rPr>
                            <m:brk m:alnAt="2"/>
                          </m:rPr>
                          <a:rPr lang="en-US" i="1">
                            <a:latin typeface="Cambria Math" panose="02040503050406030204" pitchFamily="18" charset="0"/>
                          </a:rPr>
                          <m:t> </m:t>
                        </m:r>
                        <m:r>
                          <a:rPr lang="en-US" i="1">
                            <a:latin typeface="Cambria Math" panose="02040503050406030204" pitchFamily="18" charset="0"/>
                          </a:rPr>
                          <m:t>       </m:t>
                        </m:r>
                      </m:e>
                    </m:groupChr>
                    <m:r>
                      <a:rPr lang="en-US" b="0" i="1" smtClean="0">
                        <a:latin typeface="Cambria Math" panose="02040503050406030204" pitchFamily="18" charset="0"/>
                      </a:rPr>
                      <m:t> </m:t>
                    </m:r>
                    <m:sSub>
                      <m:sSubPr>
                        <m:ctrlPr>
                          <a:rPr lang="en-US" b="0" i="1" smtClean="0">
                            <a:latin typeface="Cambria Math"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+1.</m:t>
                    </m:r>
                  </m:oMath>
                </a14:m>
                <a:endParaRPr lang="en-US" dirty="0"/>
              </a:p>
              <a:p>
                <a:pPr marL="0" indent="0">
                  <a:lnSpc>
                    <a:spcPct val="100000"/>
                  </a:lnSpc>
                  <a:spcBef>
                    <a:spcPts val="600"/>
                  </a:spcBef>
                  <a:buNone/>
                </a:pPr>
                <a:r>
                  <a:rPr lang="en-US" b="1" dirty="0"/>
                  <a:t/>
                </a:r>
                <a:br>
                  <a:rPr lang="en-US" b="1" dirty="0"/>
                </a:br>
                <a:r>
                  <a:rPr lang="en-US" b="1" dirty="0"/>
                  <a:t>Prediction.</a:t>
                </a:r>
              </a:p>
              <a:p>
                <a:pPr marL="0" indent="0">
                  <a:lnSpc>
                    <a:spcPct val="100000"/>
                  </a:lnSpc>
                  <a:spcBef>
                    <a:spcPts val="600"/>
                  </a:spcBef>
                  <a:buNone/>
                </a:pPr>
                <a:r>
                  <a:rPr lang="en-US" b="1" dirty="0"/>
                  <a:t>	</a:t>
                </a:r>
                <a14:m>
                  <m:oMath xmlns:m="http://schemas.openxmlformats.org/officeDocument/2006/math">
                    <m:r>
                      <a:rPr lang="en-US" i="1" dirty="0">
                        <a:latin typeface="Cambria Math" panose="02040503050406030204" pitchFamily="18" charset="0"/>
                      </a:rPr>
                      <m:t>h</m:t>
                    </m:r>
                    <m:d>
                      <m:dPr>
                        <m:ctrlPr>
                          <a:rPr lang="en-US" i="1" dirty="0">
                            <a:latin typeface="Cambria Math"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𝜃</m:t>
                        </m:r>
                        <m:r>
                          <a:rPr lang="en-US" dirty="0">
                            <a:latin typeface="Cambria Math" panose="02040503050406030204" pitchFamily="18" charset="0"/>
                          </a:rPr>
                          <m:t>,</m:t>
                        </m:r>
                        <m:sSub>
                          <m:sSubPr>
                            <m:ctrlPr>
                              <a:rPr lang="en-US" i="1" dirty="0">
                                <a:latin typeface="Cambria Math" charset="0"/>
                              </a:rPr>
                            </m:ctrlPr>
                          </m:sSubPr>
                          <m:e>
                            <m:r>
                              <a:rPr lang="en-US" i="1" dirty="0">
                                <a:latin typeface="Cambria Math" panose="02040503050406030204" pitchFamily="18" charset="0"/>
                              </a:rPr>
                              <m:t>𝜃</m:t>
                            </m:r>
                          </m:e>
                          <m:sub>
                            <m:r>
                              <a:rPr lang="en-US" i="1" dirty="0">
                                <a:latin typeface="Cambria Math" panose="02040503050406030204" pitchFamily="18" charset="0"/>
                              </a:rPr>
                              <m:t>0</m:t>
                            </m:r>
                          </m:sub>
                        </m:sSub>
                      </m:e>
                    </m:d>
                    <m:r>
                      <a:rPr lang="en-US" i="1" dirty="0">
                        <a:latin typeface="Cambria Math" panose="02040503050406030204" pitchFamily="18" charset="0"/>
                      </a:rPr>
                      <m:t>=</m:t>
                    </m:r>
                    <m:r>
                      <m:rPr>
                        <m:sty m:val="p"/>
                      </m:rPr>
                      <a:rPr lang="en-US" dirty="0">
                        <a:latin typeface="Cambria Math" panose="02040503050406030204" pitchFamily="18" charset="0"/>
                      </a:rPr>
                      <m:t>sign</m:t>
                    </m:r>
                    <m:d>
                      <m:dPr>
                        <m:ctrlPr>
                          <a:rPr lang="en-US" i="1" dirty="0">
                            <a:latin typeface="Cambria Math" charset="0"/>
                          </a:rPr>
                        </m:ctrlPr>
                      </m:dPr>
                      <m:e>
                        <m:nary>
                          <m:naryPr>
                            <m:chr m:val="∑"/>
                            <m:supHide m:val="on"/>
                            <m:ctrlPr>
                              <a:rPr lang="en-US" i="1">
                                <a:latin typeface="Cambria Math" charset="0"/>
                              </a:rPr>
                            </m:ctrlPr>
                          </m:naryPr>
                          <m:sub>
                            <m:sSup>
                              <m:sSupPr>
                                <m:ctrlPr>
                                  <a:rPr lang="en-US" i="1">
                                    <a:latin typeface="Cambria Math"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up/>
                          <m:e>
                            <m:sSub>
                              <m:sSubPr>
                                <m:ctrlPr>
                                  <a:rPr lang="en-US" i="1">
                                    <a:latin typeface="Cambria Math" charset="0"/>
                                  </a:rPr>
                                </m:ctrlPr>
                              </m:sSubPr>
                              <m:e>
                                <m:r>
                                  <a:rPr lang="en-US" i="1">
                                    <a:latin typeface="Cambria Math" panose="02040503050406030204" pitchFamily="18" charset="0"/>
                                  </a:rPr>
                                  <m:t>𝛼</m:t>
                                </m:r>
                              </m:e>
                              <m:sub>
                                <m:sSup>
                                  <m:sSupPr>
                                    <m:ctrlPr>
                                      <a:rPr lang="en-US" i="1">
                                        <a:latin typeface="Cambria Math"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sub>
                            </m:sSub>
                            <m:r>
                              <a:rPr lang="en-US" i="1">
                                <a:latin typeface="Cambria Math" panose="02040503050406030204" pitchFamily="18" charset="0"/>
                              </a:rPr>
                              <m:t> </m:t>
                            </m:r>
                            <m:sSup>
                              <m:sSupPr>
                                <m:ctrlPr>
                                  <a:rPr lang="en-US" i="1">
                                    <a:latin typeface="Cambria Math"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r>
                              <a:rPr lang="en-US" altLang="zh-CN" i="1">
                                <a:solidFill>
                                  <a:srgbClr val="FF0000"/>
                                </a:solidFill>
                                <a:latin typeface="Cambria Math" panose="02040503050406030204" pitchFamily="18" charset="0"/>
                              </a:rPr>
                              <m:t>𝐾</m:t>
                            </m:r>
                            <m:d>
                              <m:dPr>
                                <m:ctrlPr>
                                  <a:rPr lang="en-US" altLang="zh-CN" i="1">
                                    <a:solidFill>
                                      <a:srgbClr val="FF0000"/>
                                    </a:solidFill>
                                    <a:latin typeface="Cambria Math" charset="0"/>
                                  </a:rPr>
                                </m:ctrlPr>
                              </m:dPr>
                              <m:e>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m:t>
                                    </m:r>
                                  </m:sup>
                                </m:sSup>
                              </m:e>
                            </m:d>
                          </m:e>
                        </m:nary>
                      </m:e>
                    </m:d>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121408"/>
                <a:ext cx="7924800" cy="4203192"/>
              </a:xfrm>
              <a:blipFill rotWithShape="0">
                <a:blip r:embed="rId2"/>
                <a:stretch>
                  <a:fillRect l="-1615" t="-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3910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Kernel Functions</a:t>
            </a:r>
          </a:p>
          <a:p>
            <a:pPr lvl="1"/>
            <a:r>
              <a:rPr lang="en-US" dirty="0"/>
              <a:t>Feature Maps</a:t>
            </a:r>
          </a:p>
          <a:p>
            <a:pPr lvl="1"/>
            <a:r>
              <a:rPr lang="en-US" dirty="0"/>
              <a:t>Inner Products</a:t>
            </a:r>
          </a:p>
          <a:p>
            <a:pPr lvl="1"/>
            <a:r>
              <a:rPr lang="en-US" dirty="0"/>
              <a:t>Polynomial Kernel</a:t>
            </a:r>
          </a:p>
          <a:p>
            <a:pPr lvl="1"/>
            <a:r>
              <a:rPr lang="en-US" dirty="0"/>
              <a:t>Radial Basis Kernel</a:t>
            </a:r>
          </a:p>
          <a:p>
            <a:r>
              <a:rPr lang="en-US" dirty="0"/>
              <a:t>Kernel Trick</a:t>
            </a:r>
          </a:p>
          <a:p>
            <a:pPr lvl="1"/>
            <a:r>
              <a:rPr lang="en-US" dirty="0"/>
              <a:t>Support Vector Machines</a:t>
            </a:r>
          </a:p>
          <a:p>
            <a:pPr lvl="1"/>
            <a:r>
              <a:rPr lang="en-US" dirty="0" smtClean="0"/>
              <a:t>Perceptron</a:t>
            </a:r>
            <a:endParaRPr lang="en-US" dirty="0"/>
          </a:p>
        </p:txBody>
      </p:sp>
    </p:spTree>
    <p:extLst>
      <p:ext uri="{BB962C8B-B14F-4D97-AF65-F5344CB8AC3E}">
        <p14:creationId xmlns:p14="http://schemas.microsoft.com/office/powerpoint/2010/main" val="935430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Convolutional</a:t>
            </a:r>
            <a:br>
              <a:rPr lang="en-US" dirty="0"/>
            </a:br>
            <a:r>
              <a:rPr lang="en-US" dirty="0"/>
              <a:t>Neural </a:t>
            </a:r>
            <a:r>
              <a:rPr lang="en-US" dirty="0" smtClean="0"/>
              <a:t>Networks</a:t>
            </a:r>
            <a:endParaRPr lang="en-US" dirty="0"/>
          </a:p>
        </p:txBody>
      </p:sp>
      <p:sp>
        <p:nvSpPr>
          <p:cNvPr id="3" name="文本框 2"/>
          <p:cNvSpPr txBox="1"/>
          <p:nvPr/>
        </p:nvSpPr>
        <p:spPr>
          <a:xfrm>
            <a:off x="1416676" y="4211392"/>
            <a:ext cx="6184129" cy="369332"/>
          </a:xfrm>
          <a:prstGeom prst="rect">
            <a:avLst/>
          </a:prstGeom>
          <a:noFill/>
        </p:spPr>
        <p:txBody>
          <a:bodyPr wrap="none" rtlCol="0">
            <a:spAutoFit/>
          </a:bodyPr>
          <a:lstStyle/>
          <a:p>
            <a:r>
              <a:rPr kumimoji="1" lang="en-US" altLang="zh-CN" dirty="0" smtClean="0"/>
              <a:t>Online</a:t>
            </a:r>
            <a:r>
              <a:rPr kumimoji="1" lang="zh-CN" altLang="en-US" dirty="0" smtClean="0"/>
              <a:t> </a:t>
            </a:r>
            <a:r>
              <a:rPr kumimoji="1" lang="en-US" altLang="zh-CN" dirty="0" smtClean="0"/>
              <a:t>tutorial:</a:t>
            </a:r>
            <a:r>
              <a:rPr kumimoji="1" lang="zh-CN" altLang="en-US" dirty="0" smtClean="0"/>
              <a:t> </a:t>
            </a:r>
            <a:r>
              <a:rPr kumimoji="1" lang="en-US" altLang="zh-CN" dirty="0" smtClean="0"/>
              <a:t>http</a:t>
            </a:r>
            <a:r>
              <a:rPr kumimoji="1" lang="en-US" altLang="zh-CN" dirty="0"/>
              <a:t>://cs231n.github.io/convolutional-networks/</a:t>
            </a:r>
            <a:endParaRPr kumimoji="1" lang="zh-CN" altLang="en-US" dirty="0"/>
          </a:p>
        </p:txBody>
      </p:sp>
    </p:spTree>
    <p:extLst>
      <p:ext uri="{BB962C8B-B14F-4D97-AF65-F5344CB8AC3E}">
        <p14:creationId xmlns:p14="http://schemas.microsoft.com/office/powerpoint/2010/main" val="5355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p:cNvSpPr>
            <a:spLocks noGrp="1"/>
          </p:cNvSpPr>
          <p:nvPr>
            <p:ph type="title"/>
          </p:nvPr>
        </p:nvSpPr>
        <p:spPr>
          <a:xfrm>
            <a:off x="628650" y="365125"/>
            <a:ext cx="7886700" cy="1325563"/>
          </a:xfrm>
        </p:spPr>
        <p:txBody>
          <a:bodyPr/>
          <a:lstStyle/>
          <a:p>
            <a:r>
              <a:rPr lang="en-US" altLang="zh-TW">
                <a:ea typeface="ＭＳ Ｐゴシック" charset="-128"/>
              </a:rPr>
              <a:t>Consider learning an image:</a:t>
            </a:r>
            <a:endParaRPr lang="zh-TW" altLang="en-US">
              <a:ea typeface="ＭＳ Ｐゴシック" charset="-128"/>
            </a:endParaRPr>
          </a:p>
        </p:txBody>
      </p:sp>
      <p:sp>
        <p:nvSpPr>
          <p:cNvPr id="15362" name="內容版面配置區 2"/>
          <p:cNvSpPr>
            <a:spLocks noGrp="1"/>
          </p:cNvSpPr>
          <p:nvPr>
            <p:ph idx="1"/>
          </p:nvPr>
        </p:nvSpPr>
        <p:spPr>
          <a:xfrm>
            <a:off x="628650" y="1825625"/>
            <a:ext cx="7886700" cy="4351338"/>
          </a:xfrm>
        </p:spPr>
        <p:txBody>
          <a:bodyPr/>
          <a:lstStyle/>
          <a:p>
            <a:r>
              <a:rPr lang="en-US" altLang="zh-TW">
                <a:ea typeface="ＭＳ Ｐゴシック" charset="-128"/>
              </a:rPr>
              <a:t>Some patterns are much smaller than the whole image</a:t>
            </a:r>
            <a:endParaRPr lang="zh-TW" altLang="en-US">
              <a:ea typeface="ＭＳ Ｐゴシック" charset="-128"/>
            </a:endParaRPr>
          </a:p>
        </p:txBody>
      </p:sp>
      <p:pic>
        <p:nvPicPr>
          <p:cNvPr id="15363" name="Picture 4" descr="https://upload.wikimedia.org/wikipedia/commons/5/5e/Silverbird_in_Murchison_Falls_National_Park,_Ug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469265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zh-TW" altLang="en-US" sz="1800"/>
          </a:p>
        </p:txBody>
      </p:sp>
      <p:pic>
        <p:nvPicPr>
          <p:cNvPr id="8" name="圖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4738688"/>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4656138"/>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p:cNvSpPr/>
          <p:nvPr/>
        </p:nvSpPr>
        <p:spPr>
          <a:xfrm>
            <a:off x="6172200" y="5867400"/>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a:t>
            </a:r>
            <a:r>
              <a:rPr lang="en-US" altLang="zh-TW">
                <a:solidFill>
                  <a:srgbClr val="FF0000"/>
                </a:solidFill>
              </a:rPr>
              <a:t>beak</a:t>
            </a:r>
            <a:r>
              <a:rPr lang="en-US" altLang="zh-TW">
                <a:solidFill>
                  <a:srgbClr val="000000"/>
                </a:solidFill>
              </a:rPr>
              <a:t>”</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2" name="矩形 43"/>
          <p:cNvSpPr/>
          <p:nvPr/>
        </p:nvSpPr>
        <p:spPr>
          <a:xfrm>
            <a:off x="1473200" y="4738688"/>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3" name="直線單箭頭接點 45"/>
          <p:cNvCxnSpPr>
            <a:stCxn id="12" idx="3"/>
            <a:endCxn id="8" idx="1"/>
          </p:cNvCxnSpPr>
          <p:nvPr/>
        </p:nvCxnSpPr>
        <p:spPr>
          <a:xfrm>
            <a:off x="1879600" y="4927600"/>
            <a:ext cx="2214563" cy="381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04900" y="3149600"/>
            <a:ext cx="6942413" cy="461665"/>
          </a:xfrm>
          <a:prstGeom prst="rect">
            <a:avLst/>
          </a:prstGeom>
          <a:noFill/>
        </p:spPr>
        <p:txBody>
          <a:bodyPr wrap="none" rtlCol="0">
            <a:spAutoFit/>
          </a:bodyPr>
          <a:lstStyle/>
          <a:p>
            <a:r>
              <a:rPr kumimoji="1" lang="en-US" altLang="zh-CN" sz="2400" dirty="0" smtClean="0"/>
              <a:t>That’s</a:t>
            </a:r>
            <a:r>
              <a:rPr kumimoji="1" lang="zh-CN" altLang="en-US" sz="2400" dirty="0" smtClean="0"/>
              <a:t> </a:t>
            </a:r>
            <a:r>
              <a:rPr kumimoji="1" lang="en-US" altLang="zh-CN" sz="2400" dirty="0" smtClean="0"/>
              <a:t>why</a:t>
            </a:r>
            <a:r>
              <a:rPr kumimoji="1" lang="zh-CN" altLang="en-US" sz="2400" dirty="0" smtClean="0"/>
              <a:t> </a:t>
            </a:r>
            <a:r>
              <a:rPr kumimoji="1" lang="en-US" altLang="zh-CN" sz="2400" dirty="0" smtClean="0"/>
              <a:t>we</a:t>
            </a:r>
            <a:r>
              <a:rPr kumimoji="1" lang="zh-CN" altLang="en-US" sz="2400" dirty="0" smtClean="0"/>
              <a:t> </a:t>
            </a:r>
            <a:r>
              <a:rPr kumimoji="1" lang="en-US" altLang="zh-CN" sz="2400" dirty="0" smtClean="0"/>
              <a:t>use</a:t>
            </a:r>
            <a:r>
              <a:rPr kumimoji="1" lang="zh-CN" altLang="en-US" sz="2400" dirty="0"/>
              <a:t> </a:t>
            </a:r>
            <a:r>
              <a:rPr kumimoji="1" lang="en-US" altLang="zh-CN" sz="2400" dirty="0" smtClean="0"/>
              <a:t>relatively</a:t>
            </a:r>
            <a:r>
              <a:rPr kumimoji="1" lang="zh-CN" altLang="en-US" sz="2400" dirty="0" smtClean="0"/>
              <a:t> </a:t>
            </a:r>
            <a:r>
              <a:rPr kumimoji="1" lang="en-US" altLang="zh-CN" sz="2400" dirty="0" smtClean="0"/>
              <a:t>small</a:t>
            </a:r>
            <a:r>
              <a:rPr kumimoji="1" lang="zh-CN" altLang="en-US" sz="2400" dirty="0" smtClean="0"/>
              <a:t> </a:t>
            </a:r>
            <a:r>
              <a:rPr kumimoji="1" lang="en-US" altLang="zh-CN" sz="2400" dirty="0" smtClean="0"/>
              <a:t>convolutional</a:t>
            </a:r>
            <a:r>
              <a:rPr kumimoji="1" lang="zh-CN" altLang="en-US" sz="2400" dirty="0" smtClean="0"/>
              <a:t> </a:t>
            </a:r>
            <a:r>
              <a:rPr kumimoji="1" lang="en-US" altLang="zh-CN" sz="2400" dirty="0" smtClean="0"/>
              <a:t>filters</a:t>
            </a:r>
            <a:endParaRPr kumimoji="1" lang="zh-CN" altLang="en-US" sz="2400" dirty="0"/>
          </a:p>
        </p:txBody>
      </p:sp>
    </p:spTree>
    <p:extLst>
      <p:ext uri="{BB962C8B-B14F-4D97-AF65-F5344CB8AC3E}">
        <p14:creationId xmlns:p14="http://schemas.microsoft.com/office/powerpoint/2010/main" val="311444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4476750"/>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標題 1"/>
          <p:cNvSpPr>
            <a:spLocks noGrp="1"/>
          </p:cNvSpPr>
          <p:nvPr>
            <p:ph type="title"/>
          </p:nvPr>
        </p:nvSpPr>
        <p:spPr>
          <a:xfrm>
            <a:off x="628650" y="365125"/>
            <a:ext cx="8210550" cy="1325563"/>
          </a:xfrm>
        </p:spPr>
        <p:txBody>
          <a:bodyPr>
            <a:normAutofit fontScale="90000"/>
          </a:bodyPr>
          <a:lstStyle/>
          <a:p>
            <a:r>
              <a:rPr lang="en-US" altLang="zh-TW" sz="2800">
                <a:ea typeface="ＭＳ Ｐゴシック" charset="-128"/>
              </a:rPr>
              <a:t>Same pattern appears in different places:</a:t>
            </a:r>
            <a:br>
              <a:rPr lang="en-US" altLang="zh-TW" sz="2800">
                <a:ea typeface="ＭＳ Ｐゴシック" charset="-128"/>
              </a:rPr>
            </a:br>
            <a:r>
              <a:rPr lang="en-US" altLang="zh-TW" sz="2800">
                <a:ea typeface="ＭＳ Ｐゴシック" charset="-128"/>
              </a:rPr>
              <a:t>They can be compressed!</a:t>
            </a:r>
            <a:br>
              <a:rPr lang="en-US" altLang="zh-TW" sz="2800">
                <a:ea typeface="ＭＳ Ｐゴシック" charset="-128"/>
              </a:rPr>
            </a:br>
            <a:r>
              <a:rPr lang="en-US" altLang="zh-TW" sz="2800">
                <a:solidFill>
                  <a:srgbClr val="FF0000"/>
                </a:solidFill>
                <a:ea typeface="ＭＳ Ｐゴシック" charset="-128"/>
              </a:rPr>
              <a:t>What about training a lot of such “small” detectors</a:t>
            </a:r>
            <a:br>
              <a:rPr lang="en-US" altLang="zh-TW" sz="2800">
                <a:solidFill>
                  <a:srgbClr val="FF0000"/>
                </a:solidFill>
                <a:ea typeface="ＭＳ Ｐゴシック" charset="-128"/>
              </a:rPr>
            </a:br>
            <a:r>
              <a:rPr lang="en-US" altLang="zh-TW" sz="2800">
                <a:solidFill>
                  <a:srgbClr val="FF0000"/>
                </a:solidFill>
                <a:ea typeface="ＭＳ Ｐゴシック" charset="-128"/>
              </a:rPr>
              <a:t>and each detector must “move around”.</a:t>
            </a:r>
            <a:endParaRPr lang="zh-TW" altLang="en-US" sz="3600">
              <a:solidFill>
                <a:srgbClr val="FF0000"/>
              </a:solidFill>
              <a:ea typeface="ＭＳ Ｐゴシック" charset="-128"/>
            </a:endParaRPr>
          </a:p>
        </p:txBody>
      </p:sp>
      <p:pic>
        <p:nvPicPr>
          <p:cNvPr id="7" name="Picture 4" descr="https://upload.wikimedia.org/wikipedia/commons/5/5e/Silverbird_in_Murchison_Falls_National_Park,_Ugan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257810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zh-TW" altLang="en-US" sz="1800"/>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286861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p:cNvSpPr/>
          <p:nvPr/>
        </p:nvSpPr>
        <p:spPr>
          <a:xfrm>
            <a:off x="5075238" y="242570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“upper-left beak”</a:t>
            </a:r>
            <a:r>
              <a:rPr lang="zh-TW" altLang="en-US"/>
              <a:t> </a:t>
            </a:r>
            <a:r>
              <a:rPr lang="en-US" altLang="zh-TW"/>
              <a:t>detector</a:t>
            </a:r>
            <a:endParaRPr lang="zh-TW" altLang="en-US"/>
          </a:p>
        </p:txBody>
      </p:sp>
      <p:sp>
        <p:nvSpPr>
          <p:cNvPr id="11" name="矩形 11"/>
          <p:cNvSpPr/>
          <p:nvPr/>
        </p:nvSpPr>
        <p:spPr>
          <a:xfrm>
            <a:off x="1289050" y="2628900"/>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12"/>
          <p:cNvSpPr/>
          <p:nvPr/>
        </p:nvSpPr>
        <p:spPr>
          <a:xfrm>
            <a:off x="1803400" y="4994275"/>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3" name="圖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3475" y="465296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p:cNvSpPr/>
          <p:nvPr/>
        </p:nvSpPr>
        <p:spPr>
          <a:xfrm>
            <a:off x="5075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“middle beak”</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5" name="矩形 5"/>
          <p:cNvSpPr>
            <a:spLocks noChangeArrowheads="1"/>
          </p:cNvSpPr>
          <p:nvPr/>
        </p:nvSpPr>
        <p:spPr bwMode="auto">
          <a:xfrm>
            <a:off x="4648200" y="403860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They can be compressed</a:t>
            </a:r>
          </a:p>
          <a:p>
            <a:pPr eaLnBrk="1" hangingPunct="1"/>
            <a:r>
              <a:rPr lang="en-US" altLang="zh-TW"/>
              <a:t> to the same parameters.</a:t>
            </a:r>
            <a:endParaRPr lang="zh-TW" altLang="en-US"/>
          </a:p>
        </p:txBody>
      </p:sp>
      <p:cxnSp>
        <p:nvCxnSpPr>
          <p:cNvPr id="17" name="直線單箭頭接點 7"/>
          <p:cNvCxnSpPr/>
          <p:nvPr/>
        </p:nvCxnSpPr>
        <p:spPr>
          <a:xfrm>
            <a:off x="4445000" y="376872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181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zh-CN">
                <a:ea typeface="ＭＳ Ｐゴシック" charset="-128"/>
              </a:rPr>
              <a:t>A convolutional layer</a:t>
            </a:r>
          </a:p>
        </p:txBody>
      </p:sp>
      <p:pic>
        <p:nvPicPr>
          <p:cNvPr id="174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p:cNvSpPr txBox="1">
            <a:spLocks noChangeArrowheads="1"/>
          </p:cNvSpPr>
          <p:nvPr/>
        </p:nvSpPr>
        <p:spPr bwMode="auto">
          <a:xfrm>
            <a:off x="4419600" y="5486400"/>
            <a:ext cx="8382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t>A filter</a:t>
            </a:r>
          </a:p>
        </p:txBody>
      </p:sp>
      <p:sp>
        <p:nvSpPr>
          <p:cNvPr id="17412" name="TextBox 5"/>
          <p:cNvSpPr txBox="1">
            <a:spLocks noChangeArrowheads="1"/>
          </p:cNvSpPr>
          <p:nvPr/>
        </p:nvSpPr>
        <p:spPr bwMode="auto">
          <a:xfrm>
            <a:off x="304800" y="1447800"/>
            <a:ext cx="8482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dirty="0"/>
              <a:t>A CNN is a neural network with some convolutional layers </a:t>
            </a:r>
          </a:p>
          <a:p>
            <a:pPr eaLnBrk="1" hangingPunct="1"/>
            <a:r>
              <a:rPr lang="en-US" altLang="zh-CN" dirty="0"/>
              <a:t>(and some other layers).  A convolutional layer has a number </a:t>
            </a:r>
          </a:p>
          <a:p>
            <a:pPr eaLnBrk="1" hangingPunct="1"/>
            <a:r>
              <a:rPr lang="en-US" altLang="zh-CN" dirty="0"/>
              <a:t>of filters that does convolutional operation. </a:t>
            </a:r>
          </a:p>
        </p:txBody>
      </p:sp>
      <p:sp>
        <p:nvSpPr>
          <p:cNvPr id="17413" name="TextBox 6"/>
          <p:cNvSpPr txBox="1">
            <a:spLocks noChangeArrowheads="1"/>
          </p:cNvSpPr>
          <p:nvPr/>
        </p:nvSpPr>
        <p:spPr bwMode="auto">
          <a:xfrm>
            <a:off x="3810000" y="34290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t>Beak detector</a:t>
            </a:r>
          </a:p>
        </p:txBody>
      </p:sp>
      <p:cxnSp>
        <p:nvCxnSpPr>
          <p:cNvPr id="9" name="Straight Arrow Connector 8"/>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577282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p:cNvSpPr>
            <a:spLocks noGrp="1"/>
          </p:cNvSpPr>
          <p:nvPr>
            <p:ph type="title"/>
          </p:nvPr>
        </p:nvSpPr>
        <p:spPr>
          <a:xfrm>
            <a:off x="628650" y="365125"/>
            <a:ext cx="7886700" cy="1325563"/>
          </a:xfrm>
        </p:spPr>
        <p:txBody>
          <a:bodyPr/>
          <a:lstStyle/>
          <a:p>
            <a:r>
              <a:rPr lang="en-US" altLang="zh-TW">
                <a:ea typeface="ＭＳ Ｐゴシック" charset="-128"/>
              </a:rPr>
              <a:t>Convolution</a:t>
            </a:r>
            <a:endParaRPr lang="zh-TW" altLang="en-US">
              <a:ea typeface="ＭＳ Ｐゴシック" charset="-128"/>
            </a:endParaRPr>
          </a:p>
        </p:txBody>
      </p:sp>
      <p:graphicFrame>
        <p:nvGraphicFramePr>
          <p:cNvPr id="5" name="內容版面配置區 3"/>
          <p:cNvGraphicFramePr>
            <a:graphicFrameLocks noGrp="1"/>
          </p:cNvGraphicFramePr>
          <p:nvPr>
            <p:ph idx="1"/>
          </p:nvPr>
        </p:nvGraphicFramePr>
        <p:xfrm>
          <a:off x="985838" y="2398713"/>
          <a:ext cx="2873375" cy="2743200"/>
        </p:xfrm>
        <a:graphic>
          <a:graphicData uri="http://schemas.openxmlformats.org/drawingml/2006/table">
            <a:tbl>
              <a:tblPr/>
              <a:tblGrid>
                <a:gridCol w="479425"/>
                <a:gridCol w="477837"/>
                <a:gridCol w="479425"/>
                <a:gridCol w="479425"/>
                <a:gridCol w="477838"/>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259388" y="2068513"/>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8" name="文字方塊 6"/>
          <p:cNvSpPr txBox="1">
            <a:spLocks noChangeArrowheads="1"/>
          </p:cNvSpPr>
          <p:nvPr/>
        </p:nvSpPr>
        <p:spPr bwMode="auto">
          <a:xfrm>
            <a:off x="6791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graphicFrame>
        <p:nvGraphicFramePr>
          <p:cNvPr id="9" name="表格 7"/>
          <p:cNvGraphicFramePr>
            <a:graphicFrameLocks noGrp="1"/>
          </p:cNvGraphicFramePr>
          <p:nvPr/>
        </p:nvGraphicFramePr>
        <p:xfrm>
          <a:off x="5259388" y="3694113"/>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sp>
        <p:nvSpPr>
          <p:cNvPr id="10" name="文字方塊 8"/>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2</a:t>
            </a:r>
            <a:endParaRPr lang="zh-TW" altLang="en-US"/>
          </a:p>
        </p:txBody>
      </p:sp>
      <p:sp>
        <p:nvSpPr>
          <p:cNvPr id="11" name="文字方塊 9"/>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2800" b="1"/>
              <a:t>……</a:t>
            </a:r>
            <a:endParaRPr lang="zh-TW" altLang="en-US" sz="2800" b="1"/>
          </a:p>
        </p:txBody>
      </p:sp>
      <p:sp>
        <p:nvSpPr>
          <p:cNvPr id="12" name="文字方塊 10"/>
          <p:cNvSpPr txBox="1">
            <a:spLocks noChangeArrowheads="1"/>
          </p:cNvSpPr>
          <p:nvPr/>
        </p:nvSpPr>
        <p:spPr bwMode="auto">
          <a:xfrm>
            <a:off x="5029200" y="1004888"/>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b="1">
                <a:solidFill>
                  <a:srgbClr val="FF0000"/>
                </a:solidFill>
              </a:rPr>
              <a:t>These are the network parameters to be learned.</a:t>
            </a:r>
            <a:endParaRPr lang="zh-TW" altLang="en-US" b="1">
              <a:solidFill>
                <a:srgbClr val="FF0000"/>
              </a:solidFill>
            </a:endParaRPr>
          </a:p>
        </p:txBody>
      </p:sp>
      <p:sp>
        <p:nvSpPr>
          <p:cNvPr id="15" name="文字方塊 12"/>
          <p:cNvSpPr txBox="1">
            <a:spLocks noChangeArrowheads="1"/>
          </p:cNvSpPr>
          <p:nvPr/>
        </p:nvSpPr>
        <p:spPr bwMode="auto">
          <a:xfrm>
            <a:off x="5213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Each filter detects a small pattern (3 x 3). </a:t>
            </a:r>
            <a:endParaRPr lang="zh-TW" altLang="en-US"/>
          </a:p>
        </p:txBody>
      </p:sp>
    </p:spTree>
    <p:extLst>
      <p:ext uri="{BB962C8B-B14F-4D97-AF65-F5344CB8AC3E}">
        <p14:creationId xmlns:p14="http://schemas.microsoft.com/office/powerpoint/2010/main" val="1736687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標題 1"/>
          <p:cNvSpPr>
            <a:spLocks noGrp="1"/>
          </p:cNvSpPr>
          <p:nvPr>
            <p:ph type="title"/>
          </p:nvPr>
        </p:nvSpPr>
        <p:spPr>
          <a:xfrm>
            <a:off x="628650" y="365125"/>
            <a:ext cx="7886700" cy="1325563"/>
          </a:xfrm>
        </p:spPr>
        <p:txBody>
          <a:bodyPr/>
          <a:lstStyle/>
          <a:p>
            <a:r>
              <a:rPr lang="en-US" altLang="zh-TW">
                <a:ea typeface="ＭＳ Ｐゴシック" charset="-128"/>
              </a:rPr>
              <a:t>Convolution</a:t>
            </a:r>
            <a:endParaRPr lang="zh-TW" altLang="en-US">
              <a:ea typeface="ＭＳ Ｐゴシック" charset="-128"/>
            </a:endParaRPr>
          </a:p>
        </p:txBody>
      </p:sp>
      <p:graphicFrame>
        <p:nvGraphicFramePr>
          <p:cNvPr id="5" name="內容版面配置區 3"/>
          <p:cNvGraphicFramePr>
            <a:graphicFrameLocks noGrp="1"/>
          </p:cNvGraphicFramePr>
          <p:nvPr>
            <p:ph idx="1"/>
          </p:nvPr>
        </p:nvGraphicFramePr>
        <p:xfrm>
          <a:off x="985838" y="2398713"/>
          <a:ext cx="2873375" cy="2743200"/>
        </p:xfrm>
        <a:graphic>
          <a:graphicData uri="http://schemas.openxmlformats.org/drawingml/2006/table">
            <a:tbl>
              <a:tblPr/>
              <a:tblGrid>
                <a:gridCol w="479425"/>
                <a:gridCol w="477837"/>
                <a:gridCol w="479425"/>
                <a:gridCol w="479425"/>
                <a:gridCol w="477838"/>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509"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19528"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s</a:t>
            </a:r>
            <a:r>
              <a:rPr lang="zh-TW" altLang="en-US"/>
              <a:t>tride</a:t>
            </a:r>
            <a:r>
              <a:rPr lang="en-US" altLang="zh-TW"/>
              <a:t>=1</a:t>
            </a:r>
            <a:endParaRPr lang="zh-TW" altLang="en-US"/>
          </a:p>
        </p:txBody>
      </p:sp>
      <p:cxnSp>
        <p:nvCxnSpPr>
          <p:cNvPr id="15" name="Straight Arrow Connector 14"/>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3886200" y="24384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800"/>
              <a:t>Dot </a:t>
            </a:r>
          </a:p>
          <a:p>
            <a:pPr eaLnBrk="1" hangingPunct="1"/>
            <a:r>
              <a:rPr lang="en-US" altLang="zh-CN" sz="1800"/>
              <a:t>product</a:t>
            </a:r>
          </a:p>
        </p:txBody>
      </p:sp>
    </p:spTree>
    <p:extLst>
      <p:ext uri="{BB962C8B-B14F-4D97-AF65-F5344CB8AC3E}">
        <p14:creationId xmlns:p14="http://schemas.microsoft.com/office/powerpoint/2010/main" val="2062616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p:cNvSpPr>
            <a:spLocks noGrp="1"/>
          </p:cNvSpPr>
          <p:nvPr>
            <p:ph type="title"/>
          </p:nvPr>
        </p:nvSpPr>
        <p:spPr>
          <a:xfrm>
            <a:off x="628650" y="365125"/>
            <a:ext cx="7886700" cy="1325563"/>
          </a:xfrm>
        </p:spPr>
        <p:txBody>
          <a:bodyPr/>
          <a:lstStyle/>
          <a:p>
            <a:r>
              <a:rPr lang="en-US" altLang="zh-TW">
                <a:ea typeface="ＭＳ Ｐゴシック" charset="-128"/>
              </a:rPr>
              <a:t>Convolution</a:t>
            </a:r>
            <a:endParaRPr lang="zh-TW" altLang="en-US">
              <a:ea typeface="ＭＳ Ｐゴシック" charset="-128"/>
            </a:endParaRPr>
          </a:p>
        </p:txBody>
      </p:sp>
      <p:graphicFrame>
        <p:nvGraphicFramePr>
          <p:cNvPr id="5" name="內容版面配置區 3"/>
          <p:cNvGraphicFramePr>
            <a:graphicFrameLocks noGrp="1"/>
          </p:cNvGraphicFramePr>
          <p:nvPr>
            <p:ph idx="1"/>
          </p:nvPr>
        </p:nvGraphicFramePr>
        <p:xfrm>
          <a:off x="985838" y="2398713"/>
          <a:ext cx="2873375" cy="2743200"/>
        </p:xfrm>
        <a:graphic>
          <a:graphicData uri="http://schemas.openxmlformats.org/drawingml/2006/table">
            <a:tbl>
              <a:tblPr/>
              <a:tblGrid>
                <a:gridCol w="479425"/>
                <a:gridCol w="477837"/>
                <a:gridCol w="479425"/>
                <a:gridCol w="479425"/>
                <a:gridCol w="477838"/>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33"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20552"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2" name="矩形 27"/>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0557" name="矩形 33"/>
          <p:cNvSpPr>
            <a:spLocks noChangeArrowheads="1"/>
          </p:cNvSpPr>
          <p:nvPr/>
        </p:nvSpPr>
        <p:spPr bwMode="auto">
          <a:xfrm>
            <a:off x="1166813" y="17319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If s</a:t>
            </a:r>
            <a:r>
              <a:rPr lang="zh-TW" altLang="en-US"/>
              <a:t>tride</a:t>
            </a:r>
            <a:r>
              <a:rPr lang="en-US" altLang="zh-TW"/>
              <a:t>=2</a:t>
            </a:r>
            <a:endParaRPr lang="zh-TW" altLang="en-US"/>
          </a:p>
        </p:txBody>
      </p:sp>
    </p:spTree>
    <p:extLst>
      <p:ext uri="{BB962C8B-B14F-4D97-AF65-F5344CB8AC3E}">
        <p14:creationId xmlns:p14="http://schemas.microsoft.com/office/powerpoint/2010/main" val="1716889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algn="just" fontAlgn="base"/>
                <a:r>
                  <a:rPr lang="en-US" altLang="zh-CN" dirty="0" smtClean="0"/>
                  <a:t>A</a:t>
                </a:r>
                <a:r>
                  <a:rPr lang="zh-CN" altLang="en-US" dirty="0" smtClean="0"/>
                  <a:t> </a:t>
                </a:r>
                <a:r>
                  <a:rPr lang="en-US" altLang="zh-CN" dirty="0" smtClean="0"/>
                  <a:t>basic </a:t>
                </a:r>
                <a:r>
                  <a:rPr lang="en-US" altLang="zh-CN" dirty="0"/>
                  <a:t>concept in ML is the dot product. You often do dot products of the features of a data sample with some weights </a:t>
                </a:r>
                <a14:m>
                  <m:oMath xmlns:m="http://schemas.openxmlformats.org/officeDocument/2006/math">
                    <m:r>
                      <a:rPr lang="en-US" altLang="zh-CN" b="0" i="1" smtClean="0">
                        <a:latin typeface="Cambria Math" charset="0"/>
                      </a:rPr>
                      <m:t>𝑤</m:t>
                    </m:r>
                  </m:oMath>
                </a14:m>
                <a:r>
                  <a:rPr lang="en-US" altLang="zh-CN" dirty="0" smtClean="0"/>
                  <a:t>, </a:t>
                </a:r>
                <a:r>
                  <a:rPr lang="en-US" altLang="zh-CN" dirty="0"/>
                  <a:t>the parameters of your model. Instead of doing explicitly this projection of the data in 3D and then evaluating the dot product, you can find a </a:t>
                </a:r>
                <a:r>
                  <a:rPr lang="en-US" altLang="zh-CN" b="1" dirty="0"/>
                  <a:t>kernel function</a:t>
                </a:r>
                <a:r>
                  <a:rPr lang="en-US" altLang="zh-CN" dirty="0"/>
                  <a:t> that simplifies this job by simply doing the dot product in the projected space for you, without the need to actually compute projections and then the dot product. This allows you to find a complex non linear boundary that is able to separate the classes in the dataset. This is a very intuitive </a:t>
                </a:r>
                <a:r>
                  <a:rPr lang="en-US" altLang="zh-CN" dirty="0" smtClean="0"/>
                  <a:t>explanation</a:t>
                </a:r>
                <a:r>
                  <a:rPr lang="en-US" altLang="zh-CN" dirty="0"/>
                  <a:t>.</a:t>
                </a:r>
              </a:p>
              <a:p>
                <a:pPr algn="just" fontAlgn="base"/>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391" t="-3081" r="-1623" b="-4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3995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p:cNvSpPr>
            <a:spLocks noGrp="1"/>
          </p:cNvSpPr>
          <p:nvPr>
            <p:ph type="title"/>
          </p:nvPr>
        </p:nvSpPr>
        <p:spPr>
          <a:xfrm>
            <a:off x="628650" y="365125"/>
            <a:ext cx="7886700" cy="1325563"/>
          </a:xfrm>
        </p:spPr>
        <p:txBody>
          <a:bodyPr/>
          <a:lstStyle/>
          <a:p>
            <a:r>
              <a:rPr lang="en-US" altLang="zh-TW">
                <a:ea typeface="ＭＳ Ｐゴシック" charset="-128"/>
              </a:rPr>
              <a:t>Convolution</a:t>
            </a:r>
            <a:endParaRPr lang="zh-TW" altLang="en-US">
              <a:ea typeface="ＭＳ Ｐゴシック" charset="-128"/>
            </a:endParaRPr>
          </a:p>
        </p:txBody>
      </p:sp>
      <p:graphicFrame>
        <p:nvGraphicFramePr>
          <p:cNvPr id="5" name="內容版面配置區 3"/>
          <p:cNvGraphicFramePr>
            <a:graphicFrameLocks noGrp="1"/>
          </p:cNvGraphicFramePr>
          <p:nvPr>
            <p:ph idx="1"/>
          </p:nvPr>
        </p:nvGraphicFramePr>
        <p:xfrm>
          <a:off x="985838" y="2398713"/>
          <a:ext cx="2873375" cy="2743200"/>
        </p:xfrm>
        <a:graphic>
          <a:graphicData uri="http://schemas.openxmlformats.org/drawingml/2006/table">
            <a:tbl>
              <a:tblPr/>
              <a:tblGrid>
                <a:gridCol w="479425"/>
                <a:gridCol w="477837"/>
                <a:gridCol w="479425"/>
                <a:gridCol w="479425"/>
                <a:gridCol w="477838"/>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557"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21576"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3"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4"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6"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7"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8"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9"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0"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21"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2" name="橢圓 23"/>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3"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4"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5"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28"/>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9"/>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30"/>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1598"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s</a:t>
            </a:r>
            <a:r>
              <a:rPr lang="zh-TW" altLang="en-US"/>
              <a:t>tride</a:t>
            </a:r>
            <a:r>
              <a:rPr lang="en-US" altLang="zh-TW"/>
              <a:t>=1</a:t>
            </a:r>
            <a:endParaRPr lang="zh-TW" altLang="en-US"/>
          </a:p>
        </p:txBody>
      </p:sp>
      <p:sp>
        <p:nvSpPr>
          <p:cNvPr id="31" name="矩形 31"/>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2" name="矩形 7"/>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35"/>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36"/>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5" name="直線接點 9"/>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38"/>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接點 40"/>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p:cNvSpPr>
            <a:spLocks noGrp="1"/>
          </p:cNvSpPr>
          <p:nvPr>
            <p:ph type="title"/>
          </p:nvPr>
        </p:nvSpPr>
        <p:spPr>
          <a:xfrm>
            <a:off x="628650" y="365125"/>
            <a:ext cx="7886700" cy="1325563"/>
          </a:xfrm>
        </p:spPr>
        <p:txBody>
          <a:bodyPr/>
          <a:lstStyle/>
          <a:p>
            <a:r>
              <a:rPr lang="en-US" altLang="zh-TW">
                <a:ea typeface="ＭＳ Ｐゴシック" charset="-128"/>
              </a:rPr>
              <a:t>Convolution</a:t>
            </a:r>
            <a:endParaRPr lang="zh-TW" altLang="en-US">
              <a:ea typeface="ＭＳ Ｐゴシック" charset="-128"/>
            </a:endParaRPr>
          </a:p>
        </p:txBody>
      </p:sp>
      <p:graphicFrame>
        <p:nvGraphicFramePr>
          <p:cNvPr id="5" name="內容版面配置區 3"/>
          <p:cNvGraphicFramePr>
            <a:graphicFrameLocks noGrp="1"/>
          </p:cNvGraphicFramePr>
          <p:nvPr>
            <p:ph idx="1"/>
          </p:nvPr>
        </p:nvGraphicFramePr>
        <p:xfrm>
          <a:off x="985838" y="2398713"/>
          <a:ext cx="2873375" cy="2743200"/>
        </p:xfrm>
        <a:graphic>
          <a:graphicData uri="http://schemas.openxmlformats.org/drawingml/2006/table">
            <a:tbl>
              <a:tblPr/>
              <a:tblGrid>
                <a:gridCol w="479425"/>
                <a:gridCol w="477837"/>
                <a:gridCol w="479425"/>
                <a:gridCol w="479425"/>
                <a:gridCol w="477838"/>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81"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sp>
        <p:nvSpPr>
          <p:cNvPr id="7"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9"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0"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1"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2"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3"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4"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6"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7"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8"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9" name="橢圓 23"/>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0"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1"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2"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graphicFrame>
        <p:nvGraphicFramePr>
          <p:cNvPr id="23" name="表格 34"/>
          <p:cNvGraphicFramePr>
            <a:graphicFrameLocks noGrp="1"/>
          </p:cNvGraphicFramePr>
          <p:nvPr/>
        </p:nvGraphicFramePr>
        <p:xfrm>
          <a:off x="5686425" y="365125"/>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sp>
        <p:nvSpPr>
          <p:cNvPr id="22616" name="文字方塊 35"/>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FF0000"/>
                </a:solidFill>
              </a:rPr>
              <a:t>Filter 2</a:t>
            </a:r>
            <a:endParaRPr lang="zh-TW" altLang="en-US">
              <a:solidFill>
                <a:srgbClr val="FF0000"/>
              </a:solidFill>
            </a:endParaRPr>
          </a:p>
        </p:txBody>
      </p:sp>
      <p:sp>
        <p:nvSpPr>
          <p:cNvPr id="25" name="矩形 36"/>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矩形 37"/>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38"/>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39"/>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40"/>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0" name="橢圓 41"/>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1" name="橢圓 42"/>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2" name="橢圓 43"/>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3" name="橢圓 44"/>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4" name="橢圓 45"/>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5" name="橢圓 46"/>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6" name="橢圓 47"/>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7" name="橢圓 48"/>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8" name="橢圓 49"/>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9" name="橢圓 50"/>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0" name="橢圓 51"/>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41" name="橢圓 52"/>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2" name="橢圓 53"/>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3" name="橢圓 54"/>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44" name="橢圓 55"/>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-4</a:t>
            </a:r>
            <a:endParaRPr lang="zh-TW" altLang="en-US">
              <a:solidFill>
                <a:srgbClr val="000000"/>
              </a:solidFill>
            </a:endParaRPr>
          </a:p>
        </p:txBody>
      </p:sp>
      <p:sp>
        <p:nvSpPr>
          <p:cNvPr id="45" name="橢圓 56"/>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46" name="文字方塊 2"/>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2800">
                <a:solidFill>
                  <a:srgbClr val="0000FF"/>
                </a:solidFill>
              </a:rPr>
              <a:t>Repeat this for each filter</a:t>
            </a:r>
            <a:endParaRPr lang="zh-TW" altLang="en-US" sz="2800">
              <a:solidFill>
                <a:srgbClr val="0000FF"/>
              </a:solidFill>
            </a:endParaRPr>
          </a:p>
        </p:txBody>
      </p:sp>
      <p:sp>
        <p:nvSpPr>
          <p:cNvPr id="47" name="矩形 57"/>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640" name="矩形 58"/>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s</a:t>
            </a:r>
            <a:r>
              <a:rPr lang="zh-TW" altLang="en-US"/>
              <a:t>tride</a:t>
            </a:r>
            <a:r>
              <a:rPr lang="en-US" altLang="zh-TW"/>
              <a:t>=1</a:t>
            </a:r>
            <a:endParaRPr lang="zh-TW" altLang="en-US"/>
          </a:p>
        </p:txBody>
      </p:sp>
      <p:sp>
        <p:nvSpPr>
          <p:cNvPr id="49" name="文字方塊 59"/>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000">
                <a:solidFill>
                  <a:srgbClr val="FF0000"/>
                </a:solidFill>
              </a:rPr>
              <a:t>Two 4 x 4 images</a:t>
            </a:r>
          </a:p>
          <a:p>
            <a:pPr algn="ctr" eaLnBrk="1" hangingPunct="1"/>
            <a:r>
              <a:rPr lang="en-US" altLang="zh-TW" sz="2000">
                <a:solidFill>
                  <a:srgbClr val="FF0000"/>
                </a:solidFill>
              </a:rPr>
              <a:t>Forming 2 x 4 x 4 matrix</a:t>
            </a:r>
            <a:endParaRPr lang="zh-TW" altLang="en-US" sz="2000">
              <a:solidFill>
                <a:srgbClr val="FF0000"/>
              </a:solidFill>
            </a:endParaRPr>
          </a:p>
        </p:txBody>
      </p:sp>
      <p:sp>
        <p:nvSpPr>
          <p:cNvPr id="50" name="矩形 5"/>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Feature</a:t>
            </a:r>
          </a:p>
          <a:p>
            <a:pPr algn="ctr">
              <a:defRPr/>
            </a:pPr>
            <a:r>
              <a:rPr lang="en-US" altLang="zh-TW" sz="2800" dirty="0">
                <a:solidFill>
                  <a:srgbClr val="000000"/>
                </a:solidFill>
              </a:rPr>
              <a:t>Map</a:t>
            </a:r>
            <a:endParaRPr lang="zh-TW" altLang="en-US" sz="2800" dirty="0">
              <a:solidFill>
                <a:srgbClr val="000000"/>
              </a:solidFill>
            </a:endParaRPr>
          </a:p>
        </p:txBody>
      </p:sp>
    </p:spTree>
    <p:extLst>
      <p:ext uri="{BB962C8B-B14F-4D97-AF65-F5344CB8AC3E}">
        <p14:creationId xmlns:p14="http://schemas.microsoft.com/office/powerpoint/2010/main" val="212284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p:cNvSpPr>
            <a:spLocks noGrp="1"/>
          </p:cNvSpPr>
          <p:nvPr>
            <p:ph type="title"/>
          </p:nvPr>
        </p:nvSpPr>
        <p:spPr>
          <a:xfrm>
            <a:off x="628650" y="365125"/>
            <a:ext cx="7886700" cy="1325563"/>
          </a:xfrm>
        </p:spPr>
        <p:txBody>
          <a:bodyPr/>
          <a:lstStyle/>
          <a:p>
            <a:r>
              <a:rPr lang="en-US" altLang="zh-TW">
                <a:ea typeface="ＭＳ Ｐゴシック" charset="-128"/>
              </a:rPr>
              <a:t>Color image: RGB 3 channels</a:t>
            </a:r>
            <a:endParaRPr lang="zh-TW" altLang="en-US">
              <a:ea typeface="ＭＳ Ｐゴシック" charset="-128"/>
            </a:endParaRPr>
          </a:p>
        </p:txBody>
      </p:sp>
      <p:graphicFrame>
        <p:nvGraphicFramePr>
          <p:cNvPr id="6" name="內容版面配置區 3"/>
          <p:cNvGraphicFramePr>
            <a:graphicFrameLocks noGrp="1"/>
          </p:cNvGraphicFramePr>
          <p:nvPr/>
        </p:nvGraphicFramePr>
        <p:xfrm>
          <a:off x="4954588" y="3441700"/>
          <a:ext cx="2873375" cy="2743200"/>
        </p:xfrm>
        <a:graphic>
          <a:graphicData uri="http://schemas.openxmlformats.org/drawingml/2006/table">
            <a:tbl>
              <a:tblPr/>
              <a:tblGrid>
                <a:gridCol w="479425"/>
                <a:gridCol w="477837"/>
                <a:gridCol w="479425"/>
                <a:gridCol w="479425"/>
                <a:gridCol w="477838"/>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798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內容版面配置區 3"/>
          <p:cNvGraphicFramePr>
            <a:graphicFrameLocks noGrp="1"/>
          </p:cNvGraphicFramePr>
          <p:nvPr/>
        </p:nvGraphicFramePr>
        <p:xfrm>
          <a:off x="5118100" y="3648075"/>
          <a:ext cx="2873375" cy="2743200"/>
        </p:xfrm>
        <a:graphic>
          <a:graphicData uri="http://schemas.openxmlformats.org/drawingml/2006/table">
            <a:tbl>
              <a:tblPr/>
              <a:tblGrid>
                <a:gridCol w="479425"/>
                <a:gridCol w="477838"/>
                <a:gridCol w="479425"/>
                <a:gridCol w="479425"/>
                <a:gridCol w="477837"/>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內容版面配置區 3"/>
          <p:cNvGraphicFramePr>
            <a:graphicFrameLocks noGrp="1"/>
          </p:cNvGraphicFramePr>
          <p:nvPr/>
        </p:nvGraphicFramePr>
        <p:xfrm>
          <a:off x="5324475" y="3849688"/>
          <a:ext cx="2873375" cy="2743200"/>
        </p:xfrm>
        <a:graphic>
          <a:graphicData uri="http://schemas.openxmlformats.org/drawingml/2006/table">
            <a:tbl>
              <a:tblPr/>
              <a:tblGrid>
                <a:gridCol w="479425"/>
                <a:gridCol w="477838"/>
                <a:gridCol w="479425"/>
                <a:gridCol w="479425"/>
                <a:gridCol w="508000"/>
                <a:gridCol w="449262"/>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9" name="表格 8"/>
          <p:cNvGraphicFramePr>
            <a:graphicFrameLocks noGrp="1"/>
          </p:cNvGraphicFramePr>
          <p:nvPr/>
        </p:nvGraphicFramePr>
        <p:xfrm>
          <a:off x="2967038" y="1614488"/>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10" name="文字方塊 9"/>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graphicFrame>
        <p:nvGraphicFramePr>
          <p:cNvPr id="11" name="表格 10"/>
          <p:cNvGraphicFramePr>
            <a:graphicFrameLocks noGrp="1"/>
          </p:cNvGraphicFramePr>
          <p:nvPr/>
        </p:nvGraphicFramePr>
        <p:xfrm>
          <a:off x="5972175" y="1573213"/>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sp>
        <p:nvSpPr>
          <p:cNvPr id="12" name="文字方塊 11"/>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2</a:t>
            </a:r>
            <a:endParaRPr lang="zh-TW" altLang="en-US"/>
          </a:p>
        </p:txBody>
      </p:sp>
      <p:graphicFrame>
        <p:nvGraphicFramePr>
          <p:cNvPr id="13" name="表格 12"/>
          <p:cNvGraphicFramePr>
            <a:graphicFrameLocks noGrp="1"/>
          </p:cNvGraphicFramePr>
          <p:nvPr/>
        </p:nvGraphicFramePr>
        <p:xfrm>
          <a:off x="3119438" y="1766888"/>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graphicFrame>
        <p:nvGraphicFramePr>
          <p:cNvPr id="14" name="表格 13"/>
          <p:cNvGraphicFramePr>
            <a:graphicFrameLocks noGrp="1"/>
          </p:cNvGraphicFramePr>
          <p:nvPr/>
        </p:nvGraphicFramePr>
        <p:xfrm>
          <a:off x="3271838" y="1882775"/>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graphicFrame>
        <p:nvGraphicFramePr>
          <p:cNvPr id="15" name="表格 14"/>
          <p:cNvGraphicFramePr>
            <a:graphicFrameLocks noGrp="1"/>
          </p:cNvGraphicFramePr>
          <p:nvPr/>
        </p:nvGraphicFramePr>
        <p:xfrm>
          <a:off x="6124575" y="1708150"/>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graphicFrame>
        <p:nvGraphicFramePr>
          <p:cNvPr id="16" name="表格 15"/>
          <p:cNvGraphicFramePr>
            <a:graphicFrameLocks noGrp="1"/>
          </p:cNvGraphicFramePr>
          <p:nvPr/>
        </p:nvGraphicFramePr>
        <p:xfrm>
          <a:off x="6276975" y="1860550"/>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sp>
        <p:nvSpPr>
          <p:cNvPr id="17" name="向右箭號 4"/>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8" name="群組 17"/>
          <p:cNvGrpSpPr>
            <a:grpSpLocks/>
          </p:cNvGrpSpPr>
          <p:nvPr/>
        </p:nvGrpSpPr>
        <p:grpSpPr bwMode="auto">
          <a:xfrm>
            <a:off x="354013" y="3059113"/>
            <a:ext cx="3927475" cy="3630612"/>
            <a:chOff x="353684" y="3059766"/>
            <a:chExt cx="3927508" cy="3629534"/>
          </a:xfrm>
        </p:grpSpPr>
        <p:pic>
          <p:nvPicPr>
            <p:cNvPr id="23819"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20" name="文字方塊 16"/>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Color image</a:t>
              </a:r>
              <a:endParaRPr lang="zh-TW" altLang="en-US"/>
            </a:p>
          </p:txBody>
        </p:sp>
      </p:grpSp>
    </p:spTree>
    <p:extLst>
      <p:ext uri="{BB962C8B-B14F-4D97-AF65-F5344CB8AC3E}">
        <p14:creationId xmlns:p14="http://schemas.microsoft.com/office/powerpoint/2010/main" val="9007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nvGraphicFramePr>
        <p:xfrm>
          <a:off x="1450975" y="1289050"/>
          <a:ext cx="1804988" cy="1724028"/>
        </p:xfrm>
        <a:graphic>
          <a:graphicData uri="http://schemas.openxmlformats.org/drawingml/2006/table">
            <a:tbl>
              <a:tblPr/>
              <a:tblGrid>
                <a:gridCol w="300038"/>
                <a:gridCol w="301625"/>
                <a:gridCol w="300037"/>
                <a:gridCol w="301625"/>
                <a:gridCol w="300038"/>
                <a:gridCol w="301625"/>
              </a:tblGrid>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34" marB="28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28" name="文字方塊 4"/>
          <p:cNvSpPr txBox="1">
            <a:spLocks noChangeArrowheads="1"/>
          </p:cNvSpPr>
          <p:nvPr/>
        </p:nvSpPr>
        <p:spPr bwMode="auto">
          <a:xfrm>
            <a:off x="1730375" y="3013075"/>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image</a:t>
            </a:r>
            <a:endParaRPr lang="zh-TW" altLang="en-US"/>
          </a:p>
        </p:txBody>
      </p:sp>
      <p:pic>
        <p:nvPicPr>
          <p:cNvPr id="24629" name="圖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312863"/>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p:cNvSpPr/>
          <p:nvPr/>
        </p:nvSpPr>
        <p:spPr>
          <a:xfrm>
            <a:off x="3673475" y="2151063"/>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631" name="文字方塊 7"/>
          <p:cNvSpPr txBox="1">
            <a:spLocks noChangeArrowheads="1"/>
          </p:cNvSpPr>
          <p:nvPr/>
        </p:nvSpPr>
        <p:spPr bwMode="auto">
          <a:xfrm>
            <a:off x="3657600" y="27432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convolution</a:t>
            </a:r>
            <a:endParaRPr lang="zh-TW" altLang="en-US"/>
          </a:p>
        </p:txBody>
      </p:sp>
      <p:graphicFrame>
        <p:nvGraphicFramePr>
          <p:cNvPr id="9" name="表格 8"/>
          <p:cNvGraphicFramePr>
            <a:graphicFrameLocks noGrp="1"/>
          </p:cNvGraphicFramePr>
          <p:nvPr/>
        </p:nvGraphicFramePr>
        <p:xfrm>
          <a:off x="4586288" y="1268413"/>
          <a:ext cx="963612" cy="814389"/>
        </p:xfrm>
        <a:graphic>
          <a:graphicData uri="http://schemas.openxmlformats.org/drawingml/2006/table">
            <a:tbl>
              <a:tblPr/>
              <a:tblGrid>
                <a:gridCol w="320675"/>
                <a:gridCol w="322262"/>
                <a:gridCol w="320675"/>
              </a:tblGrid>
              <a:tr h="271463">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271463">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271463">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4319" marR="54319" marT="27146" marB="2714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graphicFrame>
        <p:nvGraphicFramePr>
          <p:cNvPr id="10" name="表格 9"/>
          <p:cNvGraphicFramePr>
            <a:graphicFrameLocks noGrp="1"/>
          </p:cNvGraphicFramePr>
          <p:nvPr/>
        </p:nvGraphicFramePr>
        <p:xfrm>
          <a:off x="3503613" y="1273175"/>
          <a:ext cx="947737" cy="800286"/>
        </p:xfrm>
        <a:graphic>
          <a:graphicData uri="http://schemas.openxmlformats.org/drawingml/2006/table">
            <a:tbl>
              <a:tblPr/>
              <a:tblGrid>
                <a:gridCol w="315912"/>
                <a:gridCol w="315913"/>
                <a:gridCol w="315912"/>
              </a:tblGrid>
              <a:tr h="266700">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266700">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266700">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400" b="0" i="0" u="none" strike="noStrike" cap="none" normalizeH="0" baseline="0">
                          <a:ln>
                            <a:noFill/>
                          </a:ln>
                          <a:solidFill>
                            <a:schemeClr val="tx1"/>
                          </a:solidFill>
                          <a:effectLst/>
                          <a:latin typeface="Arial" charset="0"/>
                          <a:ea typeface="ＭＳ Ｐゴシック" charset="-128"/>
                        </a:rPr>
                        <a:t>1</a:t>
                      </a:r>
                      <a:endParaRPr kumimoji="0" lang="zh-TW" altLang="en-US" sz="1400" b="0" i="0" u="none" strike="noStrike" cap="none" normalizeH="0" baseline="0">
                        <a:ln>
                          <a:noFill/>
                        </a:ln>
                        <a:solidFill>
                          <a:schemeClr val="tx1"/>
                        </a:solidFill>
                        <a:effectLst/>
                        <a:latin typeface="Arial" charset="0"/>
                        <a:ea typeface="ＭＳ Ｐゴシック" charset="-128"/>
                      </a:endParaRPr>
                    </a:p>
                  </a:txBody>
                  <a:tcPr marL="53424" marR="53424" marT="26701" marB="26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11" name="矩形 11"/>
          <p:cNvSpPr/>
          <p:nvPr/>
        </p:nvSpPr>
        <p:spPr>
          <a:xfrm>
            <a:off x="1041400" y="1046163"/>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39"/>
          <p:cNvSpPr>
            <a:spLocks noChangeArrowheads="1"/>
          </p:cNvSpPr>
          <p:nvPr/>
        </p:nvSpPr>
        <p:spPr bwMode="auto">
          <a:xfrm>
            <a:off x="5272088" y="3898900"/>
            <a:ext cx="498475" cy="2624138"/>
          </a:xfrm>
          <a:prstGeom prst="rect">
            <a:avLst/>
          </a:prstGeom>
          <a:solidFill>
            <a:srgbClr val="D9D9D9"/>
          </a:soli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sp>
        <p:nvSpPr>
          <p:cNvPr id="13" name="矩形 40"/>
          <p:cNvSpPr>
            <a:spLocks noChangeArrowheads="1"/>
          </p:cNvSpPr>
          <p:nvPr/>
        </p:nvSpPr>
        <p:spPr bwMode="auto">
          <a:xfrm>
            <a:off x="5340350" y="4616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sp>
        <p:nvSpPr>
          <p:cNvPr id="14" name="矩形 41"/>
          <p:cNvSpPr>
            <a:spLocks noChangeArrowheads="1"/>
          </p:cNvSpPr>
          <p:nvPr/>
        </p:nvSpPr>
        <p:spPr bwMode="auto">
          <a:xfrm>
            <a:off x="5346700" y="40449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graphicFrame>
        <p:nvGraphicFramePr>
          <p:cNvPr id="24672" name="Object 12"/>
          <p:cNvGraphicFramePr>
            <a:graphicFrameLocks noChangeAspect="1"/>
          </p:cNvGraphicFramePr>
          <p:nvPr/>
        </p:nvGraphicFramePr>
        <p:xfrm>
          <a:off x="5359400" y="3949700"/>
          <a:ext cx="325438" cy="461963"/>
        </p:xfrm>
        <a:graphic>
          <a:graphicData uri="http://schemas.openxmlformats.org/presentationml/2006/ole">
            <mc:AlternateContent xmlns:mc="http://schemas.openxmlformats.org/markup-compatibility/2006">
              <mc:Choice xmlns:v="urn:schemas-microsoft-com:vml" Requires="v">
                <p:oleObj spid="_x0000_s10302" name="方程式" r:id="rId4" imgW="3505200" imgH="4978400" progId="Equation.3">
                  <p:embed/>
                </p:oleObj>
              </mc:Choice>
              <mc:Fallback>
                <p:oleObj name="方程式" r:id="rId4" imgW="3505200" imgH="497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400" y="394970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73" name="Object 12"/>
          <p:cNvGraphicFramePr>
            <a:graphicFrameLocks noChangeAspect="1"/>
          </p:cNvGraphicFramePr>
          <p:nvPr/>
        </p:nvGraphicFramePr>
        <p:xfrm>
          <a:off x="5364163" y="4533900"/>
          <a:ext cx="352425" cy="461963"/>
        </p:xfrm>
        <a:graphic>
          <a:graphicData uri="http://schemas.openxmlformats.org/presentationml/2006/ole">
            <mc:AlternateContent xmlns:mc="http://schemas.openxmlformats.org/markup-compatibility/2006">
              <mc:Choice xmlns:v="urn:schemas-microsoft-com:vml" Requires="v">
                <p:oleObj spid="_x0000_s10303" name="方程式" r:id="rId6" imgW="3797300" imgH="4978400" progId="Equation.3">
                  <p:embed/>
                </p:oleObj>
              </mc:Choice>
              <mc:Fallback>
                <p:oleObj name="方程式" r:id="rId6" imgW="3797300" imgH="4978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453390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p:cNvSpPr>
            <a:spLocks noChangeArrowheads="1"/>
          </p:cNvSpPr>
          <p:nvPr/>
        </p:nvSpPr>
        <p:spPr bwMode="auto">
          <a:xfrm>
            <a:off x="6826250" y="3870325"/>
            <a:ext cx="746125" cy="2676525"/>
          </a:xfrm>
          <a:prstGeom prst="rect">
            <a:avLst/>
          </a:prstGeom>
          <a:solidFill>
            <a:srgbClr val="D9D9D9"/>
          </a:soli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sp>
        <p:nvSpPr>
          <p:cNvPr id="18" name="橢圓 45"/>
          <p:cNvSpPr>
            <a:spLocks noChangeArrowheads="1"/>
          </p:cNvSpPr>
          <p:nvPr/>
        </p:nvSpPr>
        <p:spPr bwMode="auto">
          <a:xfrm>
            <a:off x="6934200" y="388620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sp>
        <p:nvSpPr>
          <p:cNvPr id="19" name="橢圓 46"/>
          <p:cNvSpPr>
            <a:spLocks noChangeArrowheads="1"/>
          </p:cNvSpPr>
          <p:nvPr/>
        </p:nvSpPr>
        <p:spPr bwMode="auto">
          <a:xfrm>
            <a:off x="6926263" y="466090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sp>
        <p:nvSpPr>
          <p:cNvPr id="20" name="橢圓 47"/>
          <p:cNvSpPr>
            <a:spLocks noChangeArrowheads="1"/>
          </p:cNvSpPr>
          <p:nvPr/>
        </p:nvSpPr>
        <p:spPr bwMode="auto">
          <a:xfrm>
            <a:off x="6913563" y="588803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sp>
        <p:nvSpPr>
          <p:cNvPr id="24678" name="文字方塊 48"/>
          <p:cNvSpPr txBox="1">
            <a:spLocks noChangeArrowheads="1"/>
          </p:cNvSpPr>
          <p:nvPr/>
        </p:nvSpPr>
        <p:spPr bwMode="auto">
          <a:xfrm rot="5400000">
            <a:off x="6911976" y="5310187"/>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a:t>……</a:t>
            </a:r>
            <a:endParaRPr lang="zh-TW" altLang="en-US" sz="2800"/>
          </a:p>
        </p:txBody>
      </p:sp>
      <p:sp>
        <p:nvSpPr>
          <p:cNvPr id="22" name="矩形 49"/>
          <p:cNvSpPr>
            <a:spLocks noChangeArrowheads="1"/>
          </p:cNvSpPr>
          <p:nvPr/>
        </p:nvSpPr>
        <p:spPr bwMode="auto">
          <a:xfrm>
            <a:off x="5349875" y="6013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zh-TW" altLang="en-US" sz="1800">
              <a:solidFill>
                <a:srgbClr val="000000"/>
              </a:solidFill>
            </a:endParaRPr>
          </a:p>
        </p:txBody>
      </p:sp>
      <p:graphicFrame>
        <p:nvGraphicFramePr>
          <p:cNvPr id="24680" name="Object 12"/>
          <p:cNvGraphicFramePr>
            <a:graphicFrameLocks noChangeAspect="1"/>
          </p:cNvGraphicFramePr>
          <p:nvPr/>
        </p:nvGraphicFramePr>
        <p:xfrm>
          <a:off x="5319713" y="5918200"/>
          <a:ext cx="461962" cy="488950"/>
        </p:xfrm>
        <a:graphic>
          <a:graphicData uri="http://schemas.openxmlformats.org/presentationml/2006/ole">
            <mc:AlternateContent xmlns:mc="http://schemas.openxmlformats.org/markup-compatibility/2006">
              <mc:Choice xmlns:v="urn:schemas-microsoft-com:vml" Requires="v">
                <p:oleObj spid="_x0000_s10304" name="方程式" r:id="rId8" imgW="4978400" imgH="5270500" progId="Equation.3">
                  <p:embed/>
                </p:oleObj>
              </mc:Choice>
              <mc:Fallback>
                <p:oleObj name="方程式" r:id="rId8" imgW="4978400" imgH="5270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9713" y="591820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81" name="文字方塊 51"/>
          <p:cNvSpPr txBox="1">
            <a:spLocks noChangeArrowheads="1"/>
          </p:cNvSpPr>
          <p:nvPr/>
        </p:nvSpPr>
        <p:spPr bwMode="auto">
          <a:xfrm rot="5400000">
            <a:off x="5241132" y="5260181"/>
            <a:ext cx="768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a:t>……</a:t>
            </a:r>
            <a:endParaRPr lang="zh-TW" altLang="en-US" sz="2800"/>
          </a:p>
        </p:txBody>
      </p:sp>
      <p:cxnSp>
        <p:nvCxnSpPr>
          <p:cNvPr id="25" name="直線單箭頭接點 52"/>
          <p:cNvCxnSpPr>
            <a:endCxn id="18" idx="2"/>
          </p:cNvCxnSpPr>
          <p:nvPr/>
        </p:nvCxnSpPr>
        <p:spPr>
          <a:xfrm flipV="1">
            <a:off x="5695950" y="417353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p:cNvCxnSpPr>
            <a:stCxn id="14" idx="3"/>
            <a:endCxn id="19" idx="2"/>
          </p:cNvCxnSpPr>
          <p:nvPr/>
        </p:nvCxnSpPr>
        <p:spPr>
          <a:xfrm>
            <a:off x="5689600" y="421640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p:cNvCxnSpPr>
            <a:stCxn id="14" idx="3"/>
            <a:endCxn id="20" idx="2"/>
          </p:cNvCxnSpPr>
          <p:nvPr/>
        </p:nvCxnSpPr>
        <p:spPr>
          <a:xfrm>
            <a:off x="5689600" y="421640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p:cNvCxnSpPr>
            <a:endCxn id="18" idx="2"/>
          </p:cNvCxnSpPr>
          <p:nvPr/>
        </p:nvCxnSpPr>
        <p:spPr>
          <a:xfrm flipV="1">
            <a:off x="5727700" y="417353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p:cNvCxnSpPr>
            <a:stCxn id="13" idx="3"/>
            <a:endCxn id="19" idx="2"/>
          </p:cNvCxnSpPr>
          <p:nvPr/>
        </p:nvCxnSpPr>
        <p:spPr>
          <a:xfrm>
            <a:off x="5683250" y="478790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p:cNvCxnSpPr>
            <a:stCxn id="13" idx="3"/>
            <a:endCxn id="20" idx="2"/>
          </p:cNvCxnSpPr>
          <p:nvPr/>
        </p:nvCxnSpPr>
        <p:spPr>
          <a:xfrm>
            <a:off x="5683250" y="478790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p:cNvCxnSpPr>
            <a:endCxn id="18" idx="2"/>
          </p:cNvCxnSpPr>
          <p:nvPr/>
        </p:nvCxnSpPr>
        <p:spPr>
          <a:xfrm flipV="1">
            <a:off x="5792788" y="417353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p:cNvCxnSpPr>
            <a:endCxn id="19" idx="2"/>
          </p:cNvCxnSpPr>
          <p:nvPr/>
        </p:nvCxnSpPr>
        <p:spPr>
          <a:xfrm flipV="1">
            <a:off x="5781675" y="494665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p:cNvCxnSpPr>
            <a:endCxn id="20" idx="2"/>
          </p:cNvCxnSpPr>
          <p:nvPr/>
        </p:nvCxnSpPr>
        <p:spPr>
          <a:xfrm>
            <a:off x="5781675" y="616267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p:cNvGraphicFramePr>
            <a:graphicFrameLocks noGrp="1"/>
          </p:cNvGraphicFramePr>
          <p:nvPr/>
        </p:nvGraphicFramePr>
        <p:xfrm>
          <a:off x="3332163" y="4275138"/>
          <a:ext cx="1804987" cy="1724028"/>
        </p:xfrm>
        <a:graphic>
          <a:graphicData uri="http://schemas.openxmlformats.org/drawingml/2006/table">
            <a:tbl>
              <a:tblPr/>
              <a:tblGrid>
                <a:gridCol w="301625"/>
                <a:gridCol w="300037"/>
                <a:gridCol w="300038"/>
                <a:gridCol w="301625"/>
                <a:gridCol w="300037"/>
                <a:gridCol w="301625"/>
              </a:tblGrid>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7338">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rgbClr val="0000FF"/>
                          </a:solidFill>
                          <a:effectLst/>
                          <a:latin typeface="Arial" charset="0"/>
                          <a:ea typeface="ＭＳ Ｐゴシック" charset="-128"/>
                        </a:rPr>
                        <a:t>1</a:t>
                      </a:r>
                      <a:endParaRPr kumimoji="0" lang="zh-TW" altLang="en-US" sz="1500" b="0" i="0" u="none" strike="noStrike" cap="none" normalizeH="0" baseline="0">
                        <a:ln>
                          <a:noFill/>
                        </a:ln>
                        <a:solidFill>
                          <a:srgbClr val="0000FF"/>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500" b="0" i="0" u="none" strike="noStrike" cap="none" normalizeH="0" baseline="0">
                          <a:ln>
                            <a:noFill/>
                          </a:ln>
                          <a:solidFill>
                            <a:schemeClr val="tx1"/>
                          </a:solidFill>
                          <a:effectLst/>
                          <a:latin typeface="Arial" charset="0"/>
                          <a:ea typeface="ＭＳ Ｐゴシック" charset="-128"/>
                        </a:rPr>
                        <a:t>0</a:t>
                      </a:r>
                      <a:endParaRPr kumimoji="0" lang="zh-TW" altLang="en-US" sz="1500" b="0" i="0" u="none" strike="noStrike" cap="none" normalizeH="0" baseline="0">
                        <a:ln>
                          <a:noFill/>
                        </a:ln>
                        <a:solidFill>
                          <a:schemeClr val="tx1"/>
                        </a:solidFill>
                        <a:effectLst/>
                        <a:latin typeface="Arial" charset="0"/>
                        <a:ea typeface="ＭＳ Ｐゴシック" charset="-128"/>
                      </a:endParaRPr>
                    </a:p>
                  </a:txBody>
                  <a:tcPr marL="57429" marR="57429" marT="28707" marB="28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742" name="矩形 68"/>
          <p:cNvSpPr>
            <a:spLocks noChangeArrowheads="1"/>
          </p:cNvSpPr>
          <p:nvPr/>
        </p:nvSpPr>
        <p:spPr bwMode="auto">
          <a:xfrm>
            <a:off x="319088" y="150813"/>
            <a:ext cx="5638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3200" b="1" i="1" u="sng"/>
              <a:t>Convolution v.s. Fully Connected</a:t>
            </a:r>
            <a:endParaRPr lang="zh-TW" altLang="en-US" sz="3200" b="1" i="1" u="sng"/>
          </a:p>
        </p:txBody>
      </p:sp>
      <p:sp>
        <p:nvSpPr>
          <p:cNvPr id="24743" name="文字方塊 69"/>
          <p:cNvSpPr txBox="1">
            <a:spLocks noChangeArrowheads="1"/>
          </p:cNvSpPr>
          <p:nvPr/>
        </p:nvSpPr>
        <p:spPr bwMode="auto">
          <a:xfrm>
            <a:off x="1476375" y="4687888"/>
            <a:ext cx="1936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2800"/>
              <a:t>Fully-connected</a:t>
            </a:r>
            <a:endParaRPr lang="zh-TW" altLang="en-US" sz="2800"/>
          </a:p>
        </p:txBody>
      </p:sp>
      <p:sp>
        <p:nvSpPr>
          <p:cNvPr id="37" name="矩形 71"/>
          <p:cNvSpPr/>
          <p:nvPr/>
        </p:nvSpPr>
        <p:spPr>
          <a:xfrm>
            <a:off x="6732588" y="379730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8" name="矩形 72"/>
          <p:cNvSpPr/>
          <p:nvPr/>
        </p:nvSpPr>
        <p:spPr>
          <a:xfrm>
            <a:off x="5667375" y="1233488"/>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570825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nvGraphicFramePr>
        <p:xfrm>
          <a:off x="400050" y="1849438"/>
          <a:ext cx="2873375" cy="2743200"/>
        </p:xfrm>
        <a:graphic>
          <a:graphicData uri="http://schemas.openxmlformats.org/drawingml/2006/table">
            <a:tbl>
              <a:tblPr/>
              <a:tblGrid>
                <a:gridCol w="479425"/>
                <a:gridCol w="477838"/>
                <a:gridCol w="479425"/>
                <a:gridCol w="479425"/>
                <a:gridCol w="477837"/>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52" name="文字方塊 4"/>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graphicFrame>
        <p:nvGraphicFramePr>
          <p:cNvPr id="6" name="表格 5"/>
          <p:cNvGraphicFramePr>
            <a:graphicFrameLocks noGrp="1"/>
          </p:cNvGraphicFramePr>
          <p:nvPr/>
        </p:nvGraphicFramePr>
        <p:xfrm>
          <a:off x="400050" y="152400"/>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7" name="文字方塊 6"/>
          <p:cNvSpPr txBox="1">
            <a:spLocks noChangeArrowheads="1"/>
          </p:cNvSpPr>
          <p:nvPr/>
        </p:nvSpPr>
        <p:spPr bwMode="auto">
          <a:xfrm>
            <a:off x="1846263" y="2365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sp>
        <p:nvSpPr>
          <p:cNvPr id="8" name="矩形 7"/>
          <p:cNvSpPr/>
          <p:nvPr/>
        </p:nvSpPr>
        <p:spPr>
          <a:xfrm>
            <a:off x="400050" y="184943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9" name="圖片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196975"/>
            <a:ext cx="2239963" cy="2227263"/>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cxnSp>
        <p:nvCxnSpPr>
          <p:cNvPr id="10" name="直線單箭頭接點 33"/>
          <p:cNvCxnSpPr/>
          <p:nvPr/>
        </p:nvCxnSpPr>
        <p:spPr>
          <a:xfrm>
            <a:off x="2022475" y="838200"/>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34"/>
          <p:cNvCxnSpPr/>
          <p:nvPr/>
        </p:nvCxnSpPr>
        <p:spPr>
          <a:xfrm flipV="1">
            <a:off x="1839913" y="1571625"/>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37"/>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a:t>
            </a:r>
            <a:endParaRPr lang="zh-TW" altLang="en-US"/>
          </a:p>
        </p:txBody>
      </p:sp>
      <p:sp>
        <p:nvSpPr>
          <p:cNvPr id="13" name="文字方塊 38"/>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2</a:t>
            </a:r>
            <a:endParaRPr lang="zh-TW" altLang="en-US"/>
          </a:p>
        </p:txBody>
      </p:sp>
      <p:sp>
        <p:nvSpPr>
          <p:cNvPr id="14" name="文字方塊 39"/>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3</a:t>
            </a:r>
            <a:endParaRPr lang="zh-TW" altLang="en-US"/>
          </a:p>
        </p:txBody>
      </p:sp>
      <p:sp>
        <p:nvSpPr>
          <p:cNvPr id="15" name="文字方塊 40"/>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b="1"/>
              <a:t>…</a:t>
            </a:r>
            <a:endParaRPr lang="zh-TW" altLang="en-US" sz="2800" b="1"/>
          </a:p>
        </p:txBody>
      </p:sp>
      <p:sp>
        <p:nvSpPr>
          <p:cNvPr id="17" name="文字方塊 42"/>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8</a:t>
            </a:r>
            <a:endParaRPr lang="zh-TW" altLang="en-US"/>
          </a:p>
        </p:txBody>
      </p:sp>
      <p:sp>
        <p:nvSpPr>
          <p:cNvPr id="18" name="文字方塊 43"/>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9</a:t>
            </a:r>
            <a:endParaRPr lang="zh-TW" altLang="en-US"/>
          </a:p>
        </p:txBody>
      </p:sp>
      <p:sp>
        <p:nvSpPr>
          <p:cNvPr id="19" name="文字方塊 44"/>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b="1"/>
              <a:t>…</a:t>
            </a:r>
            <a:endParaRPr lang="zh-TW" altLang="en-US" sz="2800" b="1"/>
          </a:p>
        </p:txBody>
      </p:sp>
      <p:sp>
        <p:nvSpPr>
          <p:cNvPr id="20" name="文字方塊 45"/>
          <p:cNvSpPr txBox="1">
            <a:spLocks noChangeArrowheads="1"/>
          </p:cNvSpPr>
          <p:nvPr/>
        </p:nvSpPr>
        <p:spPr bwMode="auto">
          <a:xfrm>
            <a:off x="5302250" y="4438650"/>
            <a:ext cx="566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13</a:t>
            </a:r>
            <a:endParaRPr lang="zh-TW" altLang="en-US" dirty="0"/>
          </a:p>
        </p:txBody>
      </p:sp>
      <p:sp>
        <p:nvSpPr>
          <p:cNvPr id="21" name="文字方塊 46"/>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14</a:t>
            </a:r>
            <a:endParaRPr lang="zh-TW" altLang="en-US"/>
          </a:p>
        </p:txBody>
      </p:sp>
      <p:sp>
        <p:nvSpPr>
          <p:cNvPr id="22" name="文字方塊 47"/>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15</a:t>
            </a:r>
            <a:endParaRPr lang="zh-TW" altLang="en-US"/>
          </a:p>
        </p:txBody>
      </p:sp>
      <p:sp>
        <p:nvSpPr>
          <p:cNvPr id="23" name="文字方塊 48"/>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b="1"/>
              <a:t>…</a:t>
            </a:r>
            <a:endParaRPr lang="zh-TW" altLang="en-US" sz="2800" b="1"/>
          </a:p>
        </p:txBody>
      </p:sp>
      <p:sp>
        <p:nvSpPr>
          <p:cNvPr id="24" name="文字方塊 49"/>
          <p:cNvSpPr txBox="1">
            <a:spLocks noChangeArrowheads="1"/>
          </p:cNvSpPr>
          <p:nvPr/>
        </p:nvSpPr>
        <p:spPr bwMode="auto">
          <a:xfrm>
            <a:off x="6496050" y="5303838"/>
            <a:ext cx="2370138" cy="120015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000000">
                <a:alpha val="37999"/>
              </a:srgbClr>
            </a:outerShdw>
          </a:effec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solidFill>
                  <a:srgbClr val="000000"/>
                </a:solidFill>
              </a:rPr>
              <a:t>Only connect to 9 inputs, not fully connected</a:t>
            </a:r>
            <a:endParaRPr lang="zh-TW" altLang="en-US">
              <a:solidFill>
                <a:srgbClr val="000000"/>
              </a:solidFill>
            </a:endParaRPr>
          </a:p>
        </p:txBody>
      </p:sp>
      <p:sp>
        <p:nvSpPr>
          <p:cNvPr id="25" name="文字方塊 50"/>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4:</a:t>
            </a:r>
            <a:endParaRPr lang="zh-TW" altLang="en-US"/>
          </a:p>
        </p:txBody>
      </p:sp>
      <p:sp>
        <p:nvSpPr>
          <p:cNvPr id="26" name="文字方塊 51"/>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TW"/>
              <a:t>10:</a:t>
            </a:r>
            <a:endParaRPr lang="zh-TW" altLang="en-US"/>
          </a:p>
        </p:txBody>
      </p:sp>
      <p:sp>
        <p:nvSpPr>
          <p:cNvPr id="27" name="文字方塊 52"/>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16</a:t>
            </a:r>
            <a:endParaRPr lang="zh-TW" altLang="en-US"/>
          </a:p>
        </p:txBody>
      </p:sp>
      <p:sp>
        <p:nvSpPr>
          <p:cNvPr id="28" name="矩形 54"/>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9" name="矩形 55"/>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0" name="矩形 56"/>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1" name="矩形 57"/>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2" name="矩形 58"/>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3" name="矩形 59"/>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4" name="矩形 60"/>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5" name="矩形 61"/>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6" name="矩形 62"/>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7" name="矩形 63"/>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8" name="矩形 64"/>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9" name="矩形 65"/>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40" name="直線單箭頭接點 67"/>
          <p:cNvCxnSpPr>
            <a:stCxn id="28"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8"/>
          <p:cNvCxnSpPr>
            <a:stCxn id="29"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0"/>
          <p:cNvCxnSpPr>
            <a:stCxn id="30"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8"/>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9"/>
          <p:cNvCxnSpPr>
            <a:endCxn id="49"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0"/>
          <p:cNvCxnSpPr>
            <a:endCxn id="49"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1"/>
          <p:cNvCxnSpPr>
            <a:stCxn id="36"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2"/>
          <p:cNvCxnSpPr>
            <a:endCxn id="49"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3"/>
          <p:cNvCxnSpPr>
            <a:endCxn id="49"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108"/>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50" name="橢圓 116"/>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橢圓 117"/>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橢圓 118"/>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橢圓 119"/>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橢圓 120"/>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5" name="橢圓 121"/>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6" name="橢圓 122"/>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7" name="橢圓 123"/>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8" name="橢圓 124"/>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9" name="文字方塊 66"/>
          <p:cNvSpPr txBox="1"/>
          <p:nvPr/>
        </p:nvSpPr>
        <p:spPr>
          <a:xfrm>
            <a:off x="381000" y="5258561"/>
            <a:ext cx="3276600" cy="52322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800" dirty="0">
                <a:solidFill>
                  <a:srgbClr val="000000"/>
                </a:solidFill>
              </a:rPr>
              <a:t>fewer parameters!</a:t>
            </a:r>
            <a:endParaRPr lang="zh-TW" altLang="en-US" sz="2800" dirty="0">
              <a:solidFill>
                <a:srgbClr val="000000"/>
              </a:solidFill>
            </a:endParaRPr>
          </a:p>
        </p:txBody>
      </p:sp>
    </p:spTree>
    <p:extLst>
      <p:ext uri="{BB962C8B-B14F-4D97-AF65-F5344CB8AC3E}">
        <p14:creationId xmlns:p14="http://schemas.microsoft.com/office/powerpoint/2010/main" val="1842663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3" grpId="0"/>
      <p:bldP spid="14" grpId="0"/>
      <p:bldP spid="15" grpId="0"/>
      <p:bldP spid="17" grpId="0"/>
      <p:bldP spid="18" grpId="0"/>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nvGraphicFramePr>
        <p:xfrm>
          <a:off x="400050" y="1849438"/>
          <a:ext cx="2873375" cy="2743200"/>
        </p:xfrm>
        <a:graphic>
          <a:graphicData uri="http://schemas.openxmlformats.org/drawingml/2006/table">
            <a:tbl>
              <a:tblPr/>
              <a:tblGrid>
                <a:gridCol w="479425"/>
                <a:gridCol w="477838"/>
                <a:gridCol w="479425"/>
                <a:gridCol w="479425"/>
                <a:gridCol w="477837"/>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21" marR="914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 name="表格 5"/>
          <p:cNvGraphicFramePr>
            <a:graphicFrameLocks noGrp="1"/>
          </p:cNvGraphicFramePr>
          <p:nvPr/>
        </p:nvGraphicFramePr>
        <p:xfrm>
          <a:off x="400050" y="152400"/>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26694" name="文字方塊 6"/>
          <p:cNvSpPr txBox="1">
            <a:spLocks noChangeArrowheads="1"/>
          </p:cNvSpPr>
          <p:nvPr/>
        </p:nvSpPr>
        <p:spPr bwMode="auto">
          <a:xfrm>
            <a:off x="2022475" y="6064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sp>
        <p:nvSpPr>
          <p:cNvPr id="7" name="矩形 7"/>
          <p:cNvSpPr/>
          <p:nvPr/>
        </p:nvSpPr>
        <p:spPr>
          <a:xfrm>
            <a:off x="911225" y="1835150"/>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696" name="文字方塊 37"/>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a:t>
            </a:r>
            <a:endParaRPr lang="zh-TW" altLang="en-US"/>
          </a:p>
        </p:txBody>
      </p:sp>
      <p:sp>
        <p:nvSpPr>
          <p:cNvPr id="26697" name="文字方塊 38"/>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2:</a:t>
            </a:r>
            <a:endParaRPr lang="zh-TW" altLang="en-US"/>
          </a:p>
        </p:txBody>
      </p:sp>
      <p:sp>
        <p:nvSpPr>
          <p:cNvPr id="26698" name="文字方塊 39"/>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3:</a:t>
            </a:r>
            <a:endParaRPr lang="zh-TW" altLang="en-US"/>
          </a:p>
        </p:txBody>
      </p:sp>
      <p:sp>
        <p:nvSpPr>
          <p:cNvPr id="26699" name="文字方塊 40"/>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b="1"/>
              <a:t>…</a:t>
            </a:r>
            <a:endParaRPr lang="zh-TW" altLang="en-US" sz="2800" b="1"/>
          </a:p>
        </p:txBody>
      </p:sp>
      <p:sp>
        <p:nvSpPr>
          <p:cNvPr id="26700" name="文字方塊 41"/>
          <p:cNvSpPr txBox="1">
            <a:spLocks noChangeArrowheads="1"/>
          </p:cNvSpPr>
          <p:nvPr/>
        </p:nvSpPr>
        <p:spPr bwMode="auto">
          <a:xfrm>
            <a:off x="5461000" y="223996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7:</a:t>
            </a:r>
            <a:endParaRPr lang="zh-TW" altLang="en-US"/>
          </a:p>
        </p:txBody>
      </p:sp>
      <p:sp>
        <p:nvSpPr>
          <p:cNvPr id="26701" name="文字方塊 42"/>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8:</a:t>
            </a:r>
            <a:endParaRPr lang="zh-TW" altLang="en-US"/>
          </a:p>
        </p:txBody>
      </p:sp>
      <p:sp>
        <p:nvSpPr>
          <p:cNvPr id="26702" name="文字方塊 43"/>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9:</a:t>
            </a:r>
            <a:endParaRPr lang="zh-TW" altLang="en-US"/>
          </a:p>
        </p:txBody>
      </p:sp>
      <p:sp>
        <p:nvSpPr>
          <p:cNvPr id="26703" name="文字方塊 44"/>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b="1"/>
              <a:t>…</a:t>
            </a:r>
            <a:endParaRPr lang="zh-TW" altLang="en-US" sz="2800" b="1"/>
          </a:p>
        </p:txBody>
      </p:sp>
      <p:sp>
        <p:nvSpPr>
          <p:cNvPr id="26704" name="文字方塊 45"/>
          <p:cNvSpPr txBox="1">
            <a:spLocks noChangeArrowheads="1"/>
          </p:cNvSpPr>
          <p:nvPr/>
        </p:nvSpPr>
        <p:spPr bwMode="auto">
          <a:xfrm>
            <a:off x="5302250" y="4438650"/>
            <a:ext cx="585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13:</a:t>
            </a:r>
            <a:endParaRPr lang="zh-TW" altLang="en-US" dirty="0"/>
          </a:p>
        </p:txBody>
      </p:sp>
      <p:sp>
        <p:nvSpPr>
          <p:cNvPr id="26705" name="文字方塊 46"/>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14:</a:t>
            </a:r>
            <a:endParaRPr lang="zh-TW" altLang="en-US"/>
          </a:p>
        </p:txBody>
      </p:sp>
      <p:sp>
        <p:nvSpPr>
          <p:cNvPr id="26706" name="文字方塊 47"/>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15:</a:t>
            </a:r>
            <a:endParaRPr lang="zh-TW" altLang="en-US"/>
          </a:p>
        </p:txBody>
      </p:sp>
      <p:sp>
        <p:nvSpPr>
          <p:cNvPr id="26707" name="文字方塊 48"/>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b="1"/>
              <a:t>…</a:t>
            </a:r>
            <a:endParaRPr lang="zh-TW" altLang="en-US" sz="2800" b="1"/>
          </a:p>
        </p:txBody>
      </p:sp>
      <p:sp>
        <p:nvSpPr>
          <p:cNvPr id="26708" name="文字方塊 50"/>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4:</a:t>
            </a:r>
            <a:endParaRPr lang="zh-TW" altLang="en-US"/>
          </a:p>
        </p:txBody>
      </p:sp>
      <p:sp>
        <p:nvSpPr>
          <p:cNvPr id="26709" name="文字方塊 51"/>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TW"/>
              <a:t>10:</a:t>
            </a:r>
            <a:endParaRPr lang="zh-TW" altLang="en-US"/>
          </a:p>
        </p:txBody>
      </p:sp>
      <p:sp>
        <p:nvSpPr>
          <p:cNvPr id="26710" name="文字方塊 52"/>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16:</a:t>
            </a:r>
            <a:endParaRPr lang="zh-TW" altLang="en-US"/>
          </a:p>
        </p:txBody>
      </p:sp>
      <p:sp>
        <p:nvSpPr>
          <p:cNvPr id="23" name="矩形 54"/>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4" name="矩形 55"/>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5" name="矩形 56"/>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6" name="矩形 57"/>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7" name="矩形 58"/>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28" name="矩形 59"/>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29" name="矩形 60"/>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0" name="矩形 61"/>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1" name="矩形 62"/>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2" name="矩形 63"/>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0</a:t>
            </a:r>
            <a:endParaRPr lang="zh-TW" altLang="en-US" sz="2400" dirty="0"/>
          </a:p>
        </p:txBody>
      </p:sp>
      <p:sp>
        <p:nvSpPr>
          <p:cNvPr id="33" name="矩形 64"/>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sp>
        <p:nvSpPr>
          <p:cNvPr id="34" name="矩形 65"/>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t>1</a:t>
            </a:r>
            <a:endParaRPr lang="zh-TW" altLang="en-US" sz="2400" dirty="0"/>
          </a:p>
        </p:txBody>
      </p:sp>
      <p:cxnSp>
        <p:nvCxnSpPr>
          <p:cNvPr id="35" name="直線單箭頭接點 67"/>
          <p:cNvCxnSpPr>
            <a:stCxn id="23"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8"/>
          <p:cNvCxnSpPr>
            <a:stCxn id="24"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0"/>
          <p:cNvCxnSpPr>
            <a:stCxn id="25"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8"/>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9"/>
          <p:cNvCxnSpPr>
            <a:endCxn id="44"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0"/>
          <p:cNvCxnSpPr>
            <a:endCxn id="44"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1"/>
          <p:cNvCxnSpPr>
            <a:stCxn id="31"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2"/>
          <p:cNvCxnSpPr>
            <a:endCxn id="44"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3"/>
          <p:cNvCxnSpPr>
            <a:endCxn id="44"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108"/>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45" name="橢圓 109"/>
          <p:cNvSpPr>
            <a:spLocks noChangeArrowheads="1"/>
          </p:cNvSpPr>
          <p:nvPr/>
        </p:nvSpPr>
        <p:spPr bwMode="auto">
          <a:xfrm>
            <a:off x="7527925" y="297338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6" name="橢圓 116"/>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橢圓 117"/>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橢圓 118"/>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9" name="橢圓 119"/>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0" name="橢圓 120"/>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1" name="橢圓 121"/>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2" name="橢圓 122"/>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3" name="橢圓 123"/>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4" name="橢圓 124"/>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55" name="文字方塊 66"/>
          <p:cNvSpPr txBox="1">
            <a:spLocks noChangeArrowheads="1"/>
          </p:cNvSpPr>
          <p:nvPr/>
        </p:nvSpPr>
        <p:spPr bwMode="auto">
          <a:xfrm>
            <a:off x="6515100" y="5761038"/>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000000">
                <a:alpha val="37999"/>
              </a:srgbClr>
            </a:outerShdw>
          </a:effec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solidFill>
                  <a:srgbClr val="000000"/>
                </a:solidFill>
              </a:rPr>
              <a:t>Shared weights</a:t>
            </a:r>
            <a:endParaRPr lang="zh-TW" altLang="en-US">
              <a:solidFill>
                <a:srgbClr val="000000"/>
              </a:solidFill>
            </a:endParaRPr>
          </a:p>
        </p:txBody>
      </p:sp>
      <p:cxnSp>
        <p:nvCxnSpPr>
          <p:cNvPr id="56" name="直線單箭頭接點 71"/>
          <p:cNvCxnSpPr>
            <a:stCxn id="24" idx="3"/>
            <a:endCxn id="45" idx="2"/>
          </p:cNvCxnSpPr>
          <p:nvPr/>
        </p:nvCxnSpPr>
        <p:spPr>
          <a:xfrm>
            <a:off x="6157913" y="749300"/>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2"/>
          <p:cNvCxnSpPr>
            <a:stCxn id="25" idx="3"/>
            <a:endCxn id="45" idx="2"/>
          </p:cNvCxnSpPr>
          <p:nvPr/>
        </p:nvCxnSpPr>
        <p:spPr>
          <a:xfrm>
            <a:off x="6157913" y="1192213"/>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3"/>
          <p:cNvCxnSpPr>
            <a:stCxn id="26" idx="3"/>
            <a:endCxn id="45" idx="2"/>
          </p:cNvCxnSpPr>
          <p:nvPr/>
        </p:nvCxnSpPr>
        <p:spPr>
          <a:xfrm>
            <a:off x="6157913" y="1654175"/>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p:cNvCxnSpPr>
            <a:endCxn id="45" idx="2"/>
          </p:cNvCxnSpPr>
          <p:nvPr/>
        </p:nvCxnSpPr>
        <p:spPr>
          <a:xfrm>
            <a:off x="6186488" y="2981325"/>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5"/>
          <p:cNvCxnSpPr>
            <a:endCxn id="45" idx="2"/>
          </p:cNvCxnSpPr>
          <p:nvPr/>
        </p:nvCxnSpPr>
        <p:spPr>
          <a:xfrm flipV="1">
            <a:off x="6173788" y="3333750"/>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6"/>
          <p:cNvCxnSpPr>
            <a:endCxn id="45" idx="2"/>
          </p:cNvCxnSpPr>
          <p:nvPr/>
        </p:nvCxnSpPr>
        <p:spPr>
          <a:xfrm flipV="1">
            <a:off x="6173788" y="3333750"/>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7"/>
          <p:cNvCxnSpPr>
            <a:stCxn id="32" idx="3"/>
          </p:cNvCxnSpPr>
          <p:nvPr/>
        </p:nvCxnSpPr>
        <p:spPr>
          <a:xfrm flipV="1">
            <a:off x="6157913" y="3360738"/>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4"/>
          <p:cNvCxnSpPr>
            <a:stCxn id="33" idx="3"/>
          </p:cNvCxnSpPr>
          <p:nvPr/>
        </p:nvCxnSpPr>
        <p:spPr>
          <a:xfrm flipV="1">
            <a:off x="6157913" y="3327400"/>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5"/>
          <p:cNvCxnSpPr>
            <a:stCxn id="34" idx="3"/>
          </p:cNvCxnSpPr>
          <p:nvPr/>
        </p:nvCxnSpPr>
        <p:spPr>
          <a:xfrm flipV="1">
            <a:off x="6157913" y="3389313"/>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753" name="文字方塊 87"/>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pic>
        <p:nvPicPr>
          <p:cNvPr id="66" name="圖片 8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216025"/>
            <a:ext cx="2230438" cy="2243138"/>
          </a:xfrm>
          <a:prstGeom prst="rect">
            <a:avLst/>
          </a:prstGeom>
          <a:noFill/>
          <a:ln w="38100" cap="sq">
            <a:solidFill>
              <a:srgbClr val="000000"/>
            </a:solidFill>
            <a:miter lim="800000"/>
            <a:headEnd/>
            <a:tailEnd/>
          </a:ln>
          <a:effectLst>
            <a:outerShdw blurRad="50800" dist="38100" dir="2700000" algn="tl" rotWithShape="0">
              <a:srgbClr val="000000">
                <a:alpha val="42999"/>
              </a:srgbClr>
            </a:outerShdw>
          </a:effectLst>
          <a:extLst>
            <a:ext uri="{909E8E84-426E-40DD-AFC4-6F175D3DCCD1}">
              <a14:hiddenFill xmlns:a14="http://schemas.microsoft.com/office/drawing/2010/main">
                <a:solidFill>
                  <a:srgbClr val="FFFFFF"/>
                </a:solidFill>
              </a14:hiddenFill>
            </a:ext>
          </a:extLst>
        </p:spPr>
      </p:pic>
      <p:cxnSp>
        <p:nvCxnSpPr>
          <p:cNvPr id="67" name="直線單箭頭接點 34"/>
          <p:cNvCxnSpPr/>
          <p:nvPr/>
        </p:nvCxnSpPr>
        <p:spPr>
          <a:xfrm flipV="1">
            <a:off x="2328863" y="1557338"/>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3"/>
          <p:cNvCxnSpPr/>
          <p:nvPr/>
        </p:nvCxnSpPr>
        <p:spPr>
          <a:xfrm>
            <a:off x="2022475" y="838200"/>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91"/>
          <p:cNvSpPr txBox="1"/>
          <p:nvPr/>
        </p:nvSpPr>
        <p:spPr>
          <a:xfrm>
            <a:off x="609600" y="5257800"/>
            <a:ext cx="3483048"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rPr>
              <a:t>Fewer parameters</a:t>
            </a:r>
            <a:endParaRPr lang="zh-TW" altLang="en-US" sz="2400" dirty="0">
              <a:solidFill>
                <a:srgbClr val="000000"/>
              </a:solidFill>
            </a:endParaRPr>
          </a:p>
        </p:txBody>
      </p:sp>
      <p:sp>
        <p:nvSpPr>
          <p:cNvPr id="70" name="文字方塊 92"/>
          <p:cNvSpPr txBox="1"/>
          <p:nvPr/>
        </p:nvSpPr>
        <p:spPr>
          <a:xfrm>
            <a:off x="629478" y="5937959"/>
            <a:ext cx="3485322"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rPr>
              <a:t>Even fewer parameters</a:t>
            </a:r>
            <a:endParaRPr lang="zh-TW" altLang="en-US" sz="2400" dirty="0">
              <a:solidFill>
                <a:srgbClr val="000000"/>
              </a:solidFill>
            </a:endParaRPr>
          </a:p>
        </p:txBody>
      </p:sp>
    </p:spTree>
    <p:extLst>
      <p:ext uri="{BB962C8B-B14F-4D97-AF65-F5344CB8AC3E}">
        <p14:creationId xmlns:p14="http://schemas.microsoft.com/office/powerpoint/2010/main" val="789300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p:cNvSpPr>
            <a:spLocks noGrp="1"/>
          </p:cNvSpPr>
          <p:nvPr>
            <p:ph type="title"/>
          </p:nvPr>
        </p:nvSpPr>
        <p:spPr>
          <a:xfrm>
            <a:off x="628650" y="365125"/>
            <a:ext cx="7886700" cy="1325563"/>
          </a:xfrm>
        </p:spPr>
        <p:txBody>
          <a:bodyPr/>
          <a:lstStyle/>
          <a:p>
            <a:r>
              <a:rPr lang="en-US" altLang="zh-TW">
                <a:ea typeface="ＭＳ Ｐゴシック" charset="-128"/>
              </a:rPr>
              <a:t>The whole CNN</a:t>
            </a:r>
            <a:endParaRPr lang="zh-TW" altLang="en-US">
              <a:ea typeface="ＭＳ Ｐゴシック" charset="-128"/>
            </a:endParaRPr>
          </a:p>
        </p:txBody>
      </p:sp>
      <p:grpSp>
        <p:nvGrpSpPr>
          <p:cNvPr id="27650" name="群組 3"/>
          <p:cNvGrpSpPr>
            <a:grpSpLocks/>
          </p:cNvGrpSpPr>
          <p:nvPr/>
        </p:nvGrpSpPr>
        <p:grpSpPr bwMode="auto">
          <a:xfrm>
            <a:off x="749300" y="2274888"/>
            <a:ext cx="2906713" cy="3200400"/>
            <a:chOff x="-1626455" y="3999117"/>
            <a:chExt cx="2906568" cy="3201477"/>
          </a:xfrm>
        </p:grpSpPr>
        <p:pic>
          <p:nvPicPr>
            <p:cNvPr id="27678"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pic>
        <p:nvPicPr>
          <p:cNvPr id="27651"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cat dog ……</a:t>
            </a:r>
            <a:endParaRPr lang="zh-TW" altLang="en-US"/>
          </a:p>
        </p:txBody>
      </p:sp>
      <p:sp>
        <p:nvSpPr>
          <p:cNvPr id="10"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rPr>
              <a:t>Convolution</a:t>
            </a:r>
            <a:endParaRPr lang="zh-TW" altLang="en-US" sz="2000" dirty="0">
              <a:solidFill>
                <a:schemeClr val="tx1"/>
              </a:solidFill>
            </a:endParaRPr>
          </a:p>
        </p:txBody>
      </p:sp>
      <p:sp>
        <p:nvSpPr>
          <p:cNvPr id="11"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Flattened</a:t>
            </a:r>
            <a:endParaRPr lang="zh-TW" altLang="en-US" sz="2000" dirty="0">
              <a:solidFill>
                <a:srgbClr val="000000"/>
              </a:solidFill>
            </a:endParaRPr>
          </a:p>
        </p:txBody>
      </p:sp>
      <p:sp>
        <p:nvSpPr>
          <p:cNvPr id="15"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7674" name="文字方塊 20"/>
          <p:cNvSpPr txBox="1">
            <a:spLocks noChangeArrowheads="1"/>
          </p:cNvSpPr>
          <p:nvPr/>
        </p:nvSpPr>
        <p:spPr bwMode="auto">
          <a:xfrm>
            <a:off x="7424738" y="3414713"/>
            <a:ext cx="1690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Can repeat many times</a:t>
            </a:r>
            <a:endParaRPr lang="zh-TW" altLang="en-US"/>
          </a:p>
        </p:txBody>
      </p:sp>
      <p:sp>
        <p:nvSpPr>
          <p:cNvPr id="22" name="左大括弧 22"/>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3" name="矩形 23"/>
          <p:cNvSpPr/>
          <p:nvPr/>
        </p:nvSpPr>
        <p:spPr>
          <a:xfrm>
            <a:off x="5168900"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5"/>
          <p:cNvSpPr/>
          <p:nvPr/>
        </p:nvSpPr>
        <p:spPr>
          <a:xfrm>
            <a:off x="5168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7689655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p:cNvSpPr>
            <a:spLocks noGrp="1"/>
          </p:cNvSpPr>
          <p:nvPr>
            <p:ph type="title"/>
          </p:nvPr>
        </p:nvSpPr>
        <p:spPr>
          <a:xfrm>
            <a:off x="628650" y="365125"/>
            <a:ext cx="7886700" cy="1325563"/>
          </a:xfrm>
        </p:spPr>
        <p:txBody>
          <a:bodyPr/>
          <a:lstStyle/>
          <a:p>
            <a:r>
              <a:rPr lang="en-US" altLang="zh-TW">
                <a:ea typeface="ＭＳ Ｐゴシック" charset="-128"/>
              </a:rPr>
              <a:t>Max Pooling</a:t>
            </a:r>
            <a:endParaRPr lang="zh-TW" altLang="en-US">
              <a:ea typeface="ＭＳ Ｐゴシック" charset="-128"/>
            </a:endParaRPr>
          </a:p>
        </p:txBody>
      </p:sp>
      <p:sp>
        <p:nvSpPr>
          <p:cNvPr id="5" name="橢圓 11"/>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6" name="橢圓 12"/>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7" name="橢圓 13"/>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14"/>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9" name="橢圓 15"/>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0" name="橢圓 16"/>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1" name="橢圓 17"/>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2" name="橢圓 18"/>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3" name="橢圓 19"/>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4" name="橢圓 20"/>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21"/>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6" name="橢圓 22"/>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7" name="橢圓 23"/>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8" name="橢圓 24"/>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19" name="橢圓 25"/>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0" name="橢圓 26"/>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graphicFrame>
        <p:nvGraphicFramePr>
          <p:cNvPr id="21" name="表格 34"/>
          <p:cNvGraphicFramePr>
            <a:graphicFrameLocks noGrp="1"/>
          </p:cNvGraphicFramePr>
          <p:nvPr/>
        </p:nvGraphicFramePr>
        <p:xfrm>
          <a:off x="5711825" y="1617663"/>
          <a:ext cx="1622425" cy="1371600"/>
        </p:xfrm>
        <a:graphic>
          <a:graphicData uri="http://schemas.openxmlformats.org/drawingml/2006/table">
            <a:tbl>
              <a:tblPr/>
              <a:tblGrid>
                <a:gridCol w="541338"/>
                <a:gridCol w="539750"/>
                <a:gridCol w="541337"/>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F9FF"/>
                    </a:solidFill>
                  </a:tcPr>
                </a:tc>
              </a:tr>
            </a:tbl>
          </a:graphicData>
        </a:graphic>
      </p:graphicFrame>
      <p:sp>
        <p:nvSpPr>
          <p:cNvPr id="22" name="文字方塊 35"/>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2</a:t>
            </a:r>
            <a:endParaRPr lang="zh-TW" altLang="en-US"/>
          </a:p>
        </p:txBody>
      </p:sp>
      <p:sp>
        <p:nvSpPr>
          <p:cNvPr id="23" name="橢圓 41"/>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4" name="橢圓 42"/>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5" name="橢圓 43"/>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橢圓 44"/>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7" name="橢圓 45"/>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8" name="橢圓 46"/>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9" name="橢圓 47"/>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0" name="橢圓 48"/>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1" name="橢圓 49"/>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2" name="橢圓 50"/>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3" name="橢圓 51"/>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4" name="橢圓 52"/>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5" name="橢圓 53"/>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6" name="橢圓 54"/>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37" name="橢圓 55"/>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-4</a:t>
            </a:r>
            <a:endParaRPr lang="zh-TW" altLang="en-US">
              <a:solidFill>
                <a:srgbClr val="000000"/>
              </a:solidFill>
            </a:endParaRPr>
          </a:p>
        </p:txBody>
      </p:sp>
      <p:sp>
        <p:nvSpPr>
          <p:cNvPr id="38" name="橢圓 56"/>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graphicFrame>
        <p:nvGraphicFramePr>
          <p:cNvPr id="39" name="表格 57"/>
          <p:cNvGraphicFramePr>
            <a:graphicFrameLocks noGrp="1"/>
          </p:cNvGraphicFramePr>
          <p:nvPr/>
        </p:nvGraphicFramePr>
        <p:xfrm>
          <a:off x="1706563" y="1617663"/>
          <a:ext cx="1622425" cy="1371600"/>
        </p:xfrm>
        <a:graphic>
          <a:graphicData uri="http://schemas.openxmlformats.org/drawingml/2006/table">
            <a:tbl>
              <a:tblPr/>
              <a:tblGrid>
                <a:gridCol w="541337"/>
                <a:gridCol w="539750"/>
                <a:gridCol w="541338"/>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1</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55" marR="914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7FB"/>
                    </a:solidFill>
                  </a:tcPr>
                </a:tc>
              </a:tr>
            </a:tbl>
          </a:graphicData>
        </a:graphic>
      </p:graphicFrame>
      <p:sp>
        <p:nvSpPr>
          <p:cNvPr id="40" name="文字方塊 58"/>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Filter 1</a:t>
            </a:r>
            <a:endParaRPr lang="zh-TW" altLang="en-US"/>
          </a:p>
        </p:txBody>
      </p:sp>
      <p:sp>
        <p:nvSpPr>
          <p:cNvPr id="41" name="矩形 2"/>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67"/>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3" name="矩形 68"/>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4" name="矩形 69"/>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5" name="矩形 70"/>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6" name="矩形 71"/>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72"/>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矩形 73"/>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448133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p:cNvSpPr>
            <a:spLocks noGrp="1"/>
          </p:cNvSpPr>
          <p:nvPr>
            <p:ph type="title"/>
          </p:nvPr>
        </p:nvSpPr>
        <p:spPr>
          <a:xfrm>
            <a:off x="628650" y="365125"/>
            <a:ext cx="7886700" cy="1325563"/>
          </a:xfrm>
        </p:spPr>
        <p:txBody>
          <a:bodyPr/>
          <a:lstStyle/>
          <a:p>
            <a:r>
              <a:rPr lang="en-US" altLang="zh-TW">
                <a:ea typeface="ＭＳ Ｐゴシック" charset="-128"/>
              </a:rPr>
              <a:t>Why Pooling</a:t>
            </a:r>
            <a:endParaRPr lang="zh-TW" altLang="en-US">
              <a:ea typeface="ＭＳ Ｐゴシック" charset="-128"/>
            </a:endParaRPr>
          </a:p>
        </p:txBody>
      </p:sp>
      <p:sp>
        <p:nvSpPr>
          <p:cNvPr id="29698" name="內容版面配置區 2"/>
          <p:cNvSpPr>
            <a:spLocks noGrp="1"/>
          </p:cNvSpPr>
          <p:nvPr>
            <p:ph idx="1"/>
          </p:nvPr>
        </p:nvSpPr>
        <p:spPr>
          <a:xfrm>
            <a:off x="628650" y="1825625"/>
            <a:ext cx="7886700" cy="4351338"/>
          </a:xfrm>
        </p:spPr>
        <p:txBody>
          <a:bodyPr/>
          <a:lstStyle/>
          <a:p>
            <a:r>
              <a:rPr lang="en-US" altLang="zh-TW" sz="2800">
                <a:ea typeface="ＭＳ Ｐゴシック" charset="-128"/>
              </a:rPr>
              <a:t>Subsampling pixels will not change the object</a:t>
            </a:r>
            <a:endParaRPr lang="zh-TW" altLang="en-US" sz="2800">
              <a:ea typeface="ＭＳ Ｐゴシック" charset="-128"/>
            </a:endParaRPr>
          </a:p>
        </p:txBody>
      </p:sp>
      <p:pic>
        <p:nvPicPr>
          <p:cNvPr id="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文字方塊 5"/>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solidFill>
                  <a:srgbClr val="FF0000"/>
                </a:solidFill>
              </a:rPr>
              <a:t>Subsampling</a:t>
            </a:r>
            <a:endParaRPr lang="zh-TW" altLang="en-US">
              <a:solidFill>
                <a:srgbClr val="FF0000"/>
              </a:solidFill>
            </a:endParaRPr>
          </a:p>
        </p:txBody>
      </p:sp>
      <p:sp>
        <p:nvSpPr>
          <p:cNvPr id="10" name="文字方塊 6"/>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a:t>bird</a:t>
            </a:r>
            <a:endParaRPr lang="zh-TW" altLang="en-US" sz="2800"/>
          </a:p>
        </p:txBody>
      </p:sp>
      <p:sp>
        <p:nvSpPr>
          <p:cNvPr id="11" name="文字方塊 8"/>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a:t>bird</a:t>
            </a:r>
            <a:endParaRPr lang="zh-TW" altLang="en-US" sz="2800"/>
          </a:p>
        </p:txBody>
      </p:sp>
      <p:sp>
        <p:nvSpPr>
          <p:cNvPr id="12" name="文字方塊 7"/>
          <p:cNvSpPr txBox="1">
            <a:spLocks noChangeArrowheads="1"/>
          </p:cNvSpPr>
          <p:nvPr/>
        </p:nvSpPr>
        <p:spPr bwMode="auto">
          <a:xfrm>
            <a:off x="779463" y="5511800"/>
            <a:ext cx="729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We can subsample the pixels to make image smaller</a:t>
            </a:r>
            <a:endParaRPr lang="zh-TW" altLang="en-US"/>
          </a:p>
        </p:txBody>
      </p:sp>
      <p:sp>
        <p:nvSpPr>
          <p:cNvPr id="13" name="文字方塊 12"/>
          <p:cNvSpPr txBox="1">
            <a:spLocks noChangeArrowheads="1"/>
          </p:cNvSpPr>
          <p:nvPr/>
        </p:nvSpPr>
        <p:spPr bwMode="auto">
          <a:xfrm>
            <a:off x="1876425" y="6021388"/>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fewer parameters to characterize the image</a:t>
            </a:r>
            <a:endParaRPr lang="zh-TW" altLang="en-US"/>
          </a:p>
        </p:txBody>
      </p:sp>
      <p:sp>
        <p:nvSpPr>
          <p:cNvPr id="14" name="向右箭號 11"/>
          <p:cNvSpPr/>
          <p:nvPr/>
        </p:nvSpPr>
        <p:spPr>
          <a:xfrm>
            <a:off x="955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561391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zh-CN">
                <a:ea typeface="ＭＳ Ｐゴシック" charset="-128"/>
              </a:rPr>
              <a:t>A CNN compresses a fully connected network in two ways:</a:t>
            </a:r>
          </a:p>
        </p:txBody>
      </p:sp>
      <p:sp>
        <p:nvSpPr>
          <p:cNvPr id="3" name="Content Placeholder 2"/>
          <p:cNvSpPr>
            <a:spLocks noGrp="1"/>
          </p:cNvSpPr>
          <p:nvPr>
            <p:ph idx="1"/>
          </p:nvPr>
        </p:nvSpPr>
        <p:spPr>
          <a:xfrm>
            <a:off x="457200" y="1828800"/>
            <a:ext cx="8458200" cy="4302125"/>
          </a:xfrm>
        </p:spPr>
        <p:txBody>
          <a:bodyPr/>
          <a:lstStyle/>
          <a:p>
            <a:r>
              <a:rPr lang="en-US" altLang="zh-CN">
                <a:ea typeface="ＭＳ Ｐゴシック" charset="-128"/>
              </a:rPr>
              <a:t>Reducing number of connections</a:t>
            </a:r>
          </a:p>
          <a:p>
            <a:r>
              <a:rPr lang="en-US" altLang="zh-CN">
                <a:ea typeface="ＭＳ Ｐゴシック" charset="-128"/>
              </a:rPr>
              <a:t>Shared weights on the edges</a:t>
            </a:r>
          </a:p>
          <a:p>
            <a:r>
              <a:rPr lang="en-US" altLang="zh-CN">
                <a:ea typeface="ＭＳ Ｐゴシック" charset="-128"/>
              </a:rPr>
              <a:t>Max pooling further reduces the complexity</a:t>
            </a:r>
          </a:p>
        </p:txBody>
      </p:sp>
    </p:spTree>
    <p:extLst>
      <p:ext uri="{BB962C8B-B14F-4D97-AF65-F5344CB8AC3E}">
        <p14:creationId xmlns:p14="http://schemas.microsoft.com/office/powerpoint/2010/main" val="1408018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t>
            </a:r>
            <a:r>
              <a:rPr lang="en-US" dirty="0" smtClean="0"/>
              <a:t>Map</a:t>
            </a:r>
            <a:r>
              <a:rPr lang="en-US" altLang="zh-CN" dirty="0" smtClean="0"/>
              <a:t>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2121408"/>
                <a:ext cx="8686800" cy="4050792"/>
              </a:xfrm>
            </p:spPr>
            <p:txBody>
              <a:bodyPr>
                <a:noAutofit/>
              </a:bodyPr>
              <a:lstStyle/>
              <a:p>
                <a:pPr marL="0" indent="0">
                  <a:buNone/>
                </a:pPr>
                <a:r>
                  <a:rPr lang="en-US" sz="2000" b="1" dirty="0"/>
                  <a:t>Example.</a:t>
                </a:r>
                <a:r>
                  <a:rPr lang="en-US" sz="2000" dirty="0"/>
                  <a:t> Non-linear classifiers.</a:t>
                </a:r>
              </a:p>
              <a:p>
                <a:pPr marL="0" indent="0">
                  <a:buNone/>
                </a:pPr>
                <a:endParaRPr lang="en-US" sz="2000" dirty="0"/>
              </a:p>
              <a:p>
                <a:pPr marL="0" indent="0">
                  <a:buNone/>
                </a:pPr>
                <a:r>
                  <a:rPr lang="en-US" sz="2000" dirty="0"/>
                  <a:t>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e>
                    </m:d>
                  </m:oMath>
                </a14:m>
                <a:endParaRPr lang="en-US" sz="2000" b="0" i="1" dirty="0">
                  <a:latin typeface="Cambria Math" panose="02040503050406030204" pitchFamily="18" charset="0"/>
                </a:endParaRPr>
              </a:p>
              <a:p>
                <a:pPr marL="0" indent="0">
                  <a:buNone/>
                </a:pPr>
                <a:r>
                  <a:rPr lang="en-US" sz="2000" b="0" dirty="0"/>
                  <a:t>          </a:t>
                </a:r>
                <a14:m>
                  <m:oMath xmlns:m="http://schemas.openxmlformats.org/officeDocument/2006/math">
                    <m:r>
                      <a:rPr lang="en-US" sz="2000" b="0" i="1" dirty="0" smtClean="0">
                        <a:latin typeface="Cambria Math" panose="02040503050406030204" pitchFamily="18" charset="0"/>
                      </a:rPr>
                      <m:t>𝜙</m:t>
                    </m:r>
                    <m:d>
                      <m:dPr>
                        <m:ctrlPr>
                          <a:rPr lang="en-US" sz="2000" b="0" i="1" dirty="0" smtClean="0">
                            <a:latin typeface="Cambria Math"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d>
                      <m:dPr>
                        <m:ctrlPr>
                          <a:rPr lang="en-US" sz="2000" b="0" i="1" dirty="0" smtClean="0">
                            <a:latin typeface="Cambria Math" charset="0"/>
                          </a:rPr>
                        </m:ctrlPr>
                      </m:dPr>
                      <m:e>
                        <m:r>
                          <a:rPr lang="en-US" sz="2000" b="0" i="1" dirty="0" smtClean="0">
                            <a:latin typeface="Cambria Math" panose="02040503050406030204" pitchFamily="18" charset="0"/>
                          </a:rPr>
                          <m:t>1, </m:t>
                        </m:r>
                        <m:rad>
                          <m:radPr>
                            <m:degHide m:val="on"/>
                            <m:ctrlPr>
                              <a:rPr lang="en-US" sz="2000" b="0" i="1" dirty="0" smtClean="0">
                                <a:latin typeface="Cambria Math" charset="0"/>
                              </a:rPr>
                            </m:ctrlPr>
                          </m:radPr>
                          <m:deg/>
                          <m:e>
                            <m:r>
                              <a:rPr lang="en-US" sz="2000" b="0" i="1" dirty="0" smtClean="0">
                                <a:latin typeface="Cambria Math" panose="02040503050406030204" pitchFamily="18" charset="0"/>
                              </a:rPr>
                              <m:t>2</m:t>
                            </m:r>
                          </m:e>
                        </m:rad>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charset="0"/>
                              </a:rPr>
                            </m:ctrlPr>
                          </m:sSubPr>
                          <m:e>
                            <m:rad>
                              <m:radPr>
                                <m:degHide m:val="on"/>
                                <m:ctrlPr>
                                  <a:rPr lang="en-US" sz="2000" i="1" dirty="0">
                                    <a:latin typeface="Cambria Math" charset="0"/>
                                  </a:rPr>
                                </m:ctrlPr>
                              </m:radPr>
                              <m:deg/>
                              <m:e>
                                <m:r>
                                  <a:rPr lang="en-US" sz="2000" i="1" dirty="0">
                                    <a:latin typeface="Cambria Math" panose="02040503050406030204" pitchFamily="18" charset="0"/>
                                  </a:rPr>
                                  <m:t>2</m:t>
                                </m:r>
                              </m:e>
                            </m:rad>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rad>
                          <m:radPr>
                            <m:degHide m:val="on"/>
                            <m:ctrlPr>
                              <a:rPr lang="en-US" sz="2000" b="0" i="1" dirty="0" smtClean="0">
                                <a:latin typeface="Cambria Math" charset="0"/>
                              </a:rPr>
                            </m:ctrlPr>
                          </m:radPr>
                          <m:deg/>
                          <m:e>
                            <m:r>
                              <a:rPr lang="en-US" sz="2000" b="0" i="1" dirty="0" smtClean="0">
                                <a:latin typeface="Cambria Math" panose="02040503050406030204" pitchFamily="18" charset="0"/>
                              </a:rPr>
                              <m:t>2</m:t>
                            </m:r>
                          </m:e>
                        </m:rad>
                        <m:r>
                          <a:rPr lang="en-US" sz="2000" b="0" i="1" dirty="0" smtClean="0">
                            <a:latin typeface="Cambria Math" panose="02040503050406030204" pitchFamily="18" charset="0"/>
                          </a:rPr>
                          <m:t> </m:t>
                        </m:r>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Sub>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 </m:t>
                        </m:r>
                        <m:sSubSup>
                          <m:sSubSupPr>
                            <m:ctrlPr>
                              <a:rPr lang="en-US" sz="2000" b="0" i="1" dirty="0" smtClean="0">
                                <a:latin typeface="Cambria Math" charset="0"/>
                              </a:rPr>
                            </m:ctrlPr>
                          </m:sSubSup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2</m:t>
                            </m:r>
                          </m:sup>
                        </m:sSubSup>
                        <m:r>
                          <a:rPr lang="en-US" sz="2000" b="0" i="1" dirty="0" smtClean="0">
                            <a:latin typeface="Cambria Math" panose="02040503050406030204" pitchFamily="18" charset="0"/>
                          </a:rPr>
                          <m:t>, </m:t>
                        </m:r>
                        <m:sSubSup>
                          <m:sSubSupPr>
                            <m:ctrlPr>
                              <a:rPr lang="en-US" sz="2000" b="0" i="1" dirty="0" smtClean="0">
                                <a:latin typeface="Cambria Math" charset="0"/>
                              </a:rPr>
                            </m:ctrlPr>
                          </m:sSubSup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up>
                            <m:r>
                              <a:rPr lang="en-US" sz="2000" b="0" i="1" dirty="0" smtClean="0">
                                <a:latin typeface="Cambria Math" panose="02040503050406030204" pitchFamily="18" charset="0"/>
                              </a:rPr>
                              <m:t>2</m:t>
                            </m:r>
                          </m:sup>
                        </m:sSubSup>
                      </m:e>
                    </m:d>
                  </m:oMath>
                </a14:m>
                <a:endParaRPr lang="en-US" sz="2000" b="0" i="1" dirty="0">
                  <a:latin typeface="Cambria Math" panose="02040503050406030204" pitchFamily="18" charset="0"/>
                </a:endParaRPr>
              </a:p>
              <a:p>
                <a:pPr marL="0" indent="0">
                  <a:buNone/>
                </a:pPr>
                <a:r>
                  <a:rPr lang="en-US" sz="2000" b="0" dirty="0"/>
                  <a:t>          </a:t>
                </a:r>
                <a14:m>
                  <m:oMath xmlns:m="http://schemas.openxmlformats.org/officeDocument/2006/math">
                    <m:r>
                      <a:rPr lang="en-US" sz="2000" b="0" i="1" dirty="0" smtClean="0">
                        <a:latin typeface="Cambria Math" panose="02040503050406030204" pitchFamily="18" charset="0"/>
                      </a:rPr>
                      <m:t>h</m:t>
                    </m:r>
                    <m:d>
                      <m:dPr>
                        <m:ctrlPr>
                          <a:rPr lang="en-US" sz="2000" b="0" i="1" dirty="0" smtClean="0">
                            <a:latin typeface="Cambria Math" charset="0"/>
                          </a:rPr>
                        </m:ctrlPr>
                      </m:dPr>
                      <m:e>
                        <m:r>
                          <a:rPr lang="en-US" sz="2000" b="0" i="1" dirty="0" smtClean="0">
                            <a:latin typeface="Cambria Math" panose="02040503050406030204" pitchFamily="18" charset="0"/>
                          </a:rPr>
                          <m:t>𝑥</m:t>
                        </m:r>
                        <m:r>
                          <a:rPr lang="en-US" sz="2000" b="0" i="0" dirty="0" smtClean="0">
                            <a:latin typeface="Cambria Math" panose="02040503050406030204" pitchFamily="18" charset="0"/>
                          </a:rPr>
                          <m:t>;</m:t>
                        </m:r>
                        <m:r>
                          <a:rPr lang="en-US" sz="2000" b="0" i="1" dirty="0" smtClean="0">
                            <a:latin typeface="Cambria Math" panose="02040503050406030204" pitchFamily="18" charset="0"/>
                          </a:rPr>
                          <m:t>𝜃</m:t>
                        </m:r>
                        <m:r>
                          <a:rPr lang="en-US" sz="2000" b="0" i="0" dirty="0" smtClean="0">
                            <a:latin typeface="Cambria Math" panose="02040503050406030204" pitchFamily="18" charset="0"/>
                          </a:rPr>
                          <m:t>,</m:t>
                        </m:r>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0</m:t>
                            </m:r>
                          </m:sub>
                        </m:sSub>
                      </m:e>
                    </m:d>
                  </m:oMath>
                </a14:m>
                <a:r>
                  <a:rPr lang="en-US" sz="2000" b="0" dirty="0"/>
                  <a:t>	</a:t>
                </a:r>
                <a:endParaRPr lang="en-US" sz="2000" dirty="0"/>
              </a:p>
              <a:p>
                <a:pPr marL="0" indent="0">
                  <a:buNone/>
                </a:pPr>
                <a:r>
                  <a:rPr lang="en-US" sz="2000" dirty="0"/>
                  <a:t>	</a:t>
                </a:r>
                <a14:m>
                  <m:oMath xmlns:m="http://schemas.openxmlformats.org/officeDocument/2006/math">
                    <m:r>
                      <a:rPr lang="en-US" sz="2000" b="0" i="1" dirty="0" smtClean="0">
                        <a:latin typeface="Cambria Math" panose="02040503050406030204" pitchFamily="18" charset="0"/>
                      </a:rPr>
                      <m:t>=</m:t>
                    </m:r>
                    <m:r>
                      <m:rPr>
                        <m:sty m:val="p"/>
                      </m:rPr>
                      <a:rPr lang="en-US" sz="2000" b="0" i="0" dirty="0" smtClean="0">
                        <a:latin typeface="Cambria Math" panose="02040503050406030204" pitchFamily="18" charset="0"/>
                      </a:rPr>
                      <m:t>sign</m:t>
                    </m:r>
                    <m:d>
                      <m:dPr>
                        <m:ctrlPr>
                          <a:rPr lang="en-US" sz="2000" b="0" i="1" dirty="0" smtClean="0">
                            <a:latin typeface="Cambria Math" charset="0"/>
                          </a:rPr>
                        </m:ctrlPr>
                      </m:dPr>
                      <m:e>
                        <m:r>
                          <a:rPr lang="en-US" sz="2000" b="0" i="1" dirty="0" smtClean="0">
                            <a:latin typeface="Cambria Math" panose="02040503050406030204" pitchFamily="18" charset="0"/>
                          </a:rPr>
                          <m:t>𝜃</m:t>
                        </m:r>
                        <m:r>
                          <a:rPr lang="en-US" sz="2000" b="0" i="1" dirty="0" smtClean="0">
                            <a:latin typeface="Cambria Math" panose="02040503050406030204" pitchFamily="18" charset="0"/>
                          </a:rPr>
                          <m:t>⋅</m:t>
                        </m:r>
                        <m:r>
                          <a:rPr lang="en-US" sz="2000" b="0" i="1" dirty="0" smtClean="0">
                            <a:latin typeface="Cambria Math" panose="02040503050406030204" pitchFamily="18" charset="0"/>
                          </a:rPr>
                          <m:t>𝜙</m:t>
                        </m:r>
                        <m:d>
                          <m:dPr>
                            <m:ctrlPr>
                              <a:rPr lang="en-US" sz="2000" b="0" i="1" dirty="0" smtClean="0">
                                <a:latin typeface="Cambria Math" charset="0"/>
                              </a:rPr>
                            </m:ctrlPr>
                          </m:dPr>
                          <m:e>
                            <m:r>
                              <a:rPr lang="en-US" sz="2000" b="0" i="1" dirty="0" smtClean="0">
                                <a:latin typeface="Cambria Math" panose="02040503050406030204" pitchFamily="18" charset="0"/>
                              </a:rPr>
                              <m:t>𝑥</m:t>
                            </m:r>
                          </m:e>
                        </m:d>
                      </m:e>
                    </m:d>
                  </m:oMath>
                </a14:m>
                <a:endParaRPr lang="en-US" sz="2000" b="0" i="1" dirty="0">
                  <a:latin typeface="Cambria Math" panose="02040503050406030204" pitchFamily="18" charset="0"/>
                </a:endParaRPr>
              </a:p>
              <a:p>
                <a:pPr marL="0" indent="0">
                  <a:buNone/>
                </a:pPr>
                <a:r>
                  <a:rPr lang="en-US" sz="2000" b="0" dirty="0"/>
                  <a:t>	</a:t>
                </a:r>
                <a14:m>
                  <m:oMath xmlns:m="http://schemas.openxmlformats.org/officeDocument/2006/math">
                    <m:r>
                      <a:rPr lang="en-US" sz="2000" b="0" i="0" dirty="0" smtClean="0">
                        <a:latin typeface="Cambria Math" panose="02040503050406030204" pitchFamily="18" charset="0"/>
                      </a:rPr>
                      <m:t>=</m:t>
                    </m:r>
                    <m:r>
                      <m:rPr>
                        <m:sty m:val="p"/>
                      </m:rPr>
                      <a:rPr lang="en-US" sz="2000" b="0" i="0" dirty="0" smtClean="0">
                        <a:latin typeface="Cambria Math" panose="02040503050406030204" pitchFamily="18" charset="0"/>
                      </a:rPr>
                      <m:t>sign</m:t>
                    </m:r>
                    <m:d>
                      <m:dPr>
                        <m:ctrlPr>
                          <a:rPr lang="en-US" sz="2000" b="0" i="1" dirty="0" smtClean="0">
                            <a:latin typeface="Cambria Math" charset="0"/>
                          </a:rPr>
                        </m:ctrlPr>
                      </m:dPr>
                      <m:e>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2</m:t>
                            </m:r>
                          </m:sub>
                        </m:sSub>
                        <m:rad>
                          <m:radPr>
                            <m:degHide m:val="on"/>
                            <m:ctrlPr>
                              <a:rPr lang="en-US" sz="2000" i="1" dirty="0">
                                <a:latin typeface="Cambria Math" charset="0"/>
                              </a:rPr>
                            </m:ctrlPr>
                          </m:radPr>
                          <m:deg/>
                          <m:e>
                            <m:r>
                              <a:rPr lang="en-US" sz="2000" i="1" dirty="0">
                                <a:latin typeface="Cambria Math" panose="02040503050406030204" pitchFamily="18" charset="0"/>
                              </a:rPr>
                              <m:t>2</m:t>
                            </m:r>
                          </m:e>
                        </m:rad>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3</m:t>
                            </m:r>
                          </m:sub>
                        </m:sSub>
                        <m:rad>
                          <m:radPr>
                            <m:degHide m:val="on"/>
                            <m:ctrlPr>
                              <a:rPr lang="en-US" sz="2000" i="1" dirty="0">
                                <a:latin typeface="Cambria Math" charset="0"/>
                              </a:rPr>
                            </m:ctrlPr>
                          </m:radPr>
                          <m:deg/>
                          <m:e>
                            <m:r>
                              <a:rPr lang="en-US" sz="2000" i="1" dirty="0">
                                <a:latin typeface="Cambria Math" panose="02040503050406030204" pitchFamily="18" charset="0"/>
                              </a:rPr>
                              <m:t>2</m:t>
                            </m:r>
                          </m:e>
                        </m:rad>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4</m:t>
                            </m:r>
                          </m:sub>
                        </m:sSub>
                        <m:rad>
                          <m:radPr>
                            <m:degHide m:val="on"/>
                            <m:ctrlPr>
                              <a:rPr lang="en-US" sz="2000" b="0" i="1" dirty="0" smtClean="0">
                                <a:latin typeface="Cambria Math" charset="0"/>
                              </a:rPr>
                            </m:ctrlPr>
                          </m:radPr>
                          <m:deg/>
                          <m:e>
                            <m:r>
                              <a:rPr lang="en-US" sz="2000" b="0" i="1" dirty="0" smtClean="0">
                                <a:latin typeface="Cambria Math" panose="02040503050406030204" pitchFamily="18" charset="0"/>
                              </a:rPr>
                              <m:t>2</m:t>
                            </m:r>
                          </m:e>
                        </m:rad>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Sub>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Sub>
                        <m:r>
                          <a:rPr lang="en-US" sz="2000" b="0" i="1" dirty="0" smtClean="0">
                            <a:latin typeface="Cambria Math" panose="02040503050406030204" pitchFamily="18" charset="0"/>
                          </a:rPr>
                          <m:t>+</m:t>
                        </m:r>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5</m:t>
                            </m:r>
                          </m:sub>
                        </m:sSub>
                        <m:sSubSup>
                          <m:sSubSupPr>
                            <m:ctrlPr>
                              <a:rPr lang="en-US" sz="2000" b="0" i="1" dirty="0" smtClean="0">
                                <a:latin typeface="Cambria Math" charset="0"/>
                              </a:rPr>
                            </m:ctrlPr>
                          </m:sSubSup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1</m:t>
                            </m:r>
                          </m:sub>
                          <m:sup>
                            <m:r>
                              <a:rPr lang="en-US" sz="2000" b="0" i="1" dirty="0" smtClean="0">
                                <a:latin typeface="Cambria Math" panose="02040503050406030204" pitchFamily="18" charset="0"/>
                              </a:rPr>
                              <m:t>2</m:t>
                            </m:r>
                          </m:sup>
                        </m:sSubSup>
                        <m:r>
                          <a:rPr lang="en-US" sz="2000" b="0" i="1" dirty="0" smtClean="0">
                            <a:latin typeface="Cambria Math" panose="02040503050406030204" pitchFamily="18" charset="0"/>
                          </a:rPr>
                          <m:t>+</m:t>
                        </m:r>
                        <m:sSub>
                          <m:sSubPr>
                            <m:ctrlPr>
                              <a:rPr lang="en-US" sz="2000" b="0" i="1" dirty="0" smtClean="0">
                                <a:latin typeface="Cambria Math" charset="0"/>
                              </a:rPr>
                            </m:ctrlPr>
                          </m:sSubPr>
                          <m:e>
                            <m:r>
                              <a:rPr lang="en-US" sz="2000" b="0" i="1" dirty="0" smtClean="0">
                                <a:latin typeface="Cambria Math" panose="02040503050406030204" pitchFamily="18" charset="0"/>
                              </a:rPr>
                              <m:t>𝜃</m:t>
                            </m:r>
                          </m:e>
                          <m:sub>
                            <m:r>
                              <a:rPr lang="en-US" sz="2000" b="0" i="1" dirty="0" smtClean="0">
                                <a:latin typeface="Cambria Math" panose="02040503050406030204" pitchFamily="18" charset="0"/>
                              </a:rPr>
                              <m:t>6</m:t>
                            </m:r>
                          </m:sub>
                        </m:sSub>
                        <m:sSubSup>
                          <m:sSubSupPr>
                            <m:ctrlPr>
                              <a:rPr lang="en-US" sz="2000" b="0" i="1" dirty="0" smtClean="0">
                                <a:latin typeface="Cambria Math" charset="0"/>
                              </a:rPr>
                            </m:ctrlPr>
                          </m:sSubSup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2</m:t>
                            </m:r>
                          </m:sub>
                          <m:sup>
                            <m:r>
                              <a:rPr lang="en-US" sz="2000" b="0" i="1" dirty="0" smtClean="0">
                                <a:latin typeface="Cambria Math" panose="02040503050406030204" pitchFamily="18" charset="0"/>
                              </a:rPr>
                              <m:t>2</m:t>
                            </m:r>
                          </m:sup>
                        </m:sSubSup>
                      </m:e>
                    </m:d>
                  </m:oMath>
                </a14:m>
                <a:r>
                  <a:rPr lang="en-US" sz="2000" dirty="0"/>
                  <a:t> </a:t>
                </a:r>
              </a:p>
              <a:p>
                <a:pPr marL="0" indent="0">
                  <a:buNone/>
                </a:pPr>
                <a:r>
                  <a:rPr lang="en-US" sz="2000" dirty="0"/>
                  <a:t>	</a:t>
                </a:r>
              </a:p>
              <a:p>
                <a:pPr marL="0" indent="0">
                  <a:buNone/>
                </a:pP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2121408"/>
                <a:ext cx="8686800" cy="4050792"/>
              </a:xfrm>
              <a:blipFill rotWithShape="0">
                <a:blip r:embed="rId2"/>
                <a:stretch>
                  <a:fillRect l="-772" t="-1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7527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標題 1"/>
          <p:cNvSpPr>
            <a:spLocks noGrp="1"/>
          </p:cNvSpPr>
          <p:nvPr>
            <p:ph type="title"/>
          </p:nvPr>
        </p:nvSpPr>
        <p:spPr>
          <a:xfrm>
            <a:off x="628650" y="365125"/>
            <a:ext cx="7886700" cy="1325563"/>
          </a:xfrm>
        </p:spPr>
        <p:txBody>
          <a:bodyPr/>
          <a:lstStyle/>
          <a:p>
            <a:r>
              <a:rPr lang="en-US" altLang="zh-TW">
                <a:ea typeface="ＭＳ Ｐゴシック" charset="-128"/>
              </a:rPr>
              <a:t>Max Pooling</a:t>
            </a:r>
            <a:endParaRPr lang="zh-TW" altLang="en-US">
              <a:ea typeface="ＭＳ Ｐゴシック" charset="-128"/>
            </a:endParaRPr>
          </a:p>
        </p:txBody>
      </p:sp>
      <p:graphicFrame>
        <p:nvGraphicFramePr>
          <p:cNvPr id="5" name="內容版面配置區 3"/>
          <p:cNvGraphicFramePr>
            <a:graphicFrameLocks noGrp="1"/>
          </p:cNvGraphicFramePr>
          <p:nvPr/>
        </p:nvGraphicFramePr>
        <p:xfrm>
          <a:off x="338138" y="2503488"/>
          <a:ext cx="2874962" cy="2743200"/>
        </p:xfrm>
        <a:graphic>
          <a:graphicData uri="http://schemas.openxmlformats.org/drawingml/2006/table">
            <a:tbl>
              <a:tblPr/>
              <a:tblGrid>
                <a:gridCol w="479425"/>
                <a:gridCol w="479425"/>
                <a:gridCol w="477837"/>
                <a:gridCol w="479425"/>
                <a:gridCol w="479425"/>
                <a:gridCol w="479425"/>
              </a:tblGrid>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FF"/>
                          </a:solidFill>
                          <a:effectLst/>
                          <a:latin typeface="Arial" charset="0"/>
                          <a:ea typeface="ＭＳ Ｐゴシック" charset="-128"/>
                        </a:rPr>
                        <a:t>1</a:t>
                      </a:r>
                      <a:endParaRPr kumimoji="0" lang="zh-TW" altLang="en-US" sz="2400" b="0" i="0" u="none" strike="noStrike" cap="none" normalizeH="0" baseline="0">
                        <a:ln>
                          <a:noFill/>
                        </a:ln>
                        <a:solidFill>
                          <a:srgbClr val="0000FF"/>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Wingdings" charset="2"/>
                        <a:defRPr sz="2800">
                          <a:solidFill>
                            <a:schemeClr val="tx1"/>
                          </a:solidFill>
                          <a:latin typeface="Arial" charset="0"/>
                          <a:ea typeface="ＭＳ Ｐゴシック" charset="-128"/>
                        </a:defRPr>
                      </a:lvl1pPr>
                      <a:lvl2pPr marL="742950" indent="-285750" eaLnBrk="0" hangingPunct="0">
                        <a:spcBef>
                          <a:spcPct val="20000"/>
                        </a:spcBef>
                        <a:buClr>
                          <a:schemeClr val="accent1"/>
                        </a:buClr>
                        <a:buFont typeface="Wingdings" charset="2"/>
                        <a:defRPr sz="2300">
                          <a:solidFill>
                            <a:schemeClr val="tx1"/>
                          </a:solidFill>
                          <a:latin typeface="Arial" charset="0"/>
                          <a:ea typeface="Arial" charset="0"/>
                          <a:cs typeface="Arial" charset="0"/>
                        </a:defRPr>
                      </a:lvl2pPr>
                      <a:lvl3pPr marL="1143000" indent="-228600" eaLnBrk="0" hangingPunct="0">
                        <a:spcBef>
                          <a:spcPct val="20000"/>
                        </a:spcBef>
                        <a:buClr>
                          <a:schemeClr val="accent1"/>
                        </a:buClr>
                        <a:buFont typeface="Wingdings" charset="2"/>
                        <a:defRPr sz="2100">
                          <a:solidFill>
                            <a:schemeClr val="tx1"/>
                          </a:solidFill>
                          <a:latin typeface="Arial" charset="0"/>
                          <a:ea typeface="Arial" charset="0"/>
                          <a:cs typeface="Arial" charset="0"/>
                        </a:defRPr>
                      </a:lvl3pPr>
                      <a:lvl4pPr marL="1600200" indent="-228600" eaLnBrk="0" hangingPunct="0">
                        <a:spcBef>
                          <a:spcPct val="20000"/>
                        </a:spcBef>
                        <a:buClr>
                          <a:schemeClr val="accent1"/>
                        </a:buClr>
                        <a:defRPr>
                          <a:solidFill>
                            <a:schemeClr val="tx1"/>
                          </a:solidFill>
                          <a:latin typeface="Arial" charset="0"/>
                          <a:ea typeface="Arial" charset="0"/>
                          <a:cs typeface="Arial" charset="0"/>
                        </a:defRPr>
                      </a:lvl4pPr>
                      <a:lvl5pPr marL="2057400" indent="-228600" eaLnBrk="0" hangingPunct="0">
                        <a:spcBef>
                          <a:spcPct val="20000"/>
                        </a:spcBef>
                        <a:buClr>
                          <a:schemeClr val="accent1"/>
                        </a:buClr>
                        <a:buFont typeface="Wingdings" charset="2"/>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buClr>
                          <a:schemeClr val="accent1"/>
                        </a:buClr>
                        <a:buFont typeface="Wingdings" charset="2"/>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chemeClr val="tx1"/>
                          </a:solidFill>
                          <a:effectLst/>
                          <a:latin typeface="Arial" charset="0"/>
                          <a:ea typeface="ＭＳ Ｐゴシック" charset="-128"/>
                        </a:rPr>
                        <a:t>0</a:t>
                      </a:r>
                      <a:endParaRPr kumimoji="0" lang="zh-TW" altLang="en-US" sz="2400" b="0" i="0" u="none" strike="noStrike" cap="none" normalizeH="0" baseline="0">
                        <a:ln>
                          <a:noFill/>
                        </a:ln>
                        <a:solidFill>
                          <a:schemeClr val="tx1"/>
                        </a:solidFill>
                        <a:effectLst/>
                        <a:latin typeface="Arial" charset="0"/>
                        <a:ea typeface="ＭＳ Ｐゴシック" charset="-128"/>
                      </a:endParaRPr>
                    </a:p>
                  </a:txBody>
                  <a:tcPr marL="91472" marR="914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1797" name="文字方塊 4"/>
          <p:cNvSpPr txBox="1">
            <a:spLocks noChangeArrowheads="1"/>
          </p:cNvSpPr>
          <p:nvPr/>
        </p:nvSpPr>
        <p:spPr bwMode="auto">
          <a:xfrm>
            <a:off x="601663" y="5492750"/>
            <a:ext cx="234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6 x 6 image</a:t>
            </a:r>
            <a:endParaRPr lang="zh-TW" altLang="en-US"/>
          </a:p>
        </p:txBody>
      </p:sp>
      <p:sp>
        <p:nvSpPr>
          <p:cNvPr id="7" name="橢圓 5"/>
          <p:cNvSpPr>
            <a:spLocks noChangeArrowheads="1"/>
          </p:cNvSpPr>
          <p:nvPr/>
        </p:nvSpPr>
        <p:spPr bwMode="auto">
          <a:xfrm>
            <a:off x="6599238" y="308610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6"/>
          <p:cNvSpPr>
            <a:spLocks noChangeArrowheads="1"/>
          </p:cNvSpPr>
          <p:nvPr/>
        </p:nvSpPr>
        <p:spPr bwMode="auto">
          <a:xfrm>
            <a:off x="7570788" y="308610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9" name="橢圓 7"/>
          <p:cNvSpPr>
            <a:spLocks noChangeArrowheads="1"/>
          </p:cNvSpPr>
          <p:nvPr/>
        </p:nvSpPr>
        <p:spPr bwMode="auto">
          <a:xfrm>
            <a:off x="7570788" y="4195763"/>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0" name="橢圓 8"/>
          <p:cNvSpPr>
            <a:spLocks noChangeArrowheads="1"/>
          </p:cNvSpPr>
          <p:nvPr/>
        </p:nvSpPr>
        <p:spPr bwMode="auto">
          <a:xfrm>
            <a:off x="6599238" y="4195763"/>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9"/>
          <p:cNvSpPr>
            <a:spLocks noChangeArrowheads="1"/>
          </p:cNvSpPr>
          <p:nvPr/>
        </p:nvSpPr>
        <p:spPr bwMode="auto">
          <a:xfrm>
            <a:off x="6788150" y="3303588"/>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橢圓 10"/>
          <p:cNvSpPr>
            <a:spLocks noChangeArrowheads="1"/>
          </p:cNvSpPr>
          <p:nvPr/>
        </p:nvSpPr>
        <p:spPr bwMode="auto">
          <a:xfrm>
            <a:off x="7794625" y="3281363"/>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3" name="橢圓 11"/>
          <p:cNvSpPr>
            <a:spLocks noChangeArrowheads="1"/>
          </p:cNvSpPr>
          <p:nvPr/>
        </p:nvSpPr>
        <p:spPr bwMode="auto">
          <a:xfrm>
            <a:off x="7794625" y="4352925"/>
            <a:ext cx="720725" cy="719138"/>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4" name="橢圓 12"/>
          <p:cNvSpPr>
            <a:spLocks noChangeArrowheads="1"/>
          </p:cNvSpPr>
          <p:nvPr/>
        </p:nvSpPr>
        <p:spPr bwMode="auto">
          <a:xfrm>
            <a:off x="6802438" y="4354513"/>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31806" name="文字方塊 13"/>
          <p:cNvSpPr txBox="1">
            <a:spLocks noChangeArrowheads="1"/>
          </p:cNvSpPr>
          <p:nvPr/>
        </p:nvSpPr>
        <p:spPr bwMode="auto">
          <a:xfrm>
            <a:off x="6426200" y="5186363"/>
            <a:ext cx="234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2 x 2 image</a:t>
            </a:r>
            <a:endParaRPr lang="zh-TW" altLang="en-US"/>
          </a:p>
        </p:txBody>
      </p:sp>
      <p:sp>
        <p:nvSpPr>
          <p:cNvPr id="16" name="文字方塊 14"/>
          <p:cNvSpPr txBox="1">
            <a:spLocks noChangeArrowheads="1"/>
          </p:cNvSpPr>
          <p:nvPr/>
        </p:nvSpPr>
        <p:spPr bwMode="auto">
          <a:xfrm>
            <a:off x="5778113" y="5696802"/>
            <a:ext cx="33147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dirty="0">
                <a:solidFill>
                  <a:srgbClr val="0000FF"/>
                </a:solidFill>
              </a:rPr>
              <a:t>Each filter </a:t>
            </a:r>
          </a:p>
          <a:p>
            <a:pPr algn="ctr" eaLnBrk="1" hangingPunct="1"/>
            <a:r>
              <a:rPr lang="en-US" altLang="zh-CN" sz="2800" dirty="0">
                <a:solidFill>
                  <a:srgbClr val="0000FF"/>
                </a:solidFill>
              </a:rPr>
              <a:t>p</a:t>
            </a:r>
            <a:r>
              <a:rPr lang="en-US" altLang="zh-CN" sz="2800" dirty="0" smtClean="0">
                <a:solidFill>
                  <a:srgbClr val="0000FF"/>
                </a:solidFill>
              </a:rPr>
              <a:t>roduces</a:t>
            </a:r>
            <a:r>
              <a:rPr lang="zh-CN" altLang="en-US" sz="2800" dirty="0" smtClean="0">
                <a:solidFill>
                  <a:srgbClr val="0000FF"/>
                </a:solidFill>
              </a:rPr>
              <a:t> </a:t>
            </a:r>
            <a:r>
              <a:rPr lang="en-US" altLang="zh-TW" sz="2800" dirty="0" smtClean="0">
                <a:solidFill>
                  <a:srgbClr val="0000FF"/>
                </a:solidFill>
              </a:rPr>
              <a:t>a </a:t>
            </a:r>
            <a:r>
              <a:rPr lang="en-US" altLang="zh-TW" sz="2800" dirty="0">
                <a:solidFill>
                  <a:srgbClr val="0000FF"/>
                </a:solidFill>
              </a:rPr>
              <a:t>channel</a:t>
            </a:r>
            <a:endParaRPr lang="zh-TW" altLang="en-US" sz="2800" dirty="0">
              <a:solidFill>
                <a:srgbClr val="0000FF"/>
              </a:solidFill>
            </a:endParaRPr>
          </a:p>
        </p:txBody>
      </p:sp>
      <p:sp>
        <p:nvSpPr>
          <p:cNvPr id="17" name="向右箭號 15"/>
          <p:cNvSpPr/>
          <p:nvPr/>
        </p:nvSpPr>
        <p:spPr>
          <a:xfrm>
            <a:off x="3152775" y="2728913"/>
            <a:ext cx="858838"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文字方塊 17"/>
          <p:cNvSpPr txBox="1">
            <a:spLocks noChangeArrowheads="1"/>
          </p:cNvSpPr>
          <p:nvPr/>
        </p:nvSpPr>
        <p:spPr bwMode="auto">
          <a:xfrm>
            <a:off x="6437313" y="1957388"/>
            <a:ext cx="22796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a:t>New image </a:t>
            </a:r>
          </a:p>
          <a:p>
            <a:pPr algn="ctr" eaLnBrk="1" hangingPunct="1"/>
            <a:r>
              <a:rPr lang="en-US" altLang="zh-TW" sz="2800"/>
              <a:t>but smaller</a:t>
            </a:r>
            <a:endParaRPr lang="zh-TW" altLang="en-US" sz="2800"/>
          </a:p>
        </p:txBody>
      </p:sp>
      <p:sp>
        <p:nvSpPr>
          <p:cNvPr id="19" name="矩形 18"/>
          <p:cNvSpPr/>
          <p:nvPr/>
        </p:nvSpPr>
        <p:spPr>
          <a:xfrm>
            <a:off x="4014788" y="2609850"/>
            <a:ext cx="1374775" cy="1068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Conv</a:t>
            </a:r>
            <a:endParaRPr lang="zh-TW" altLang="en-US" sz="2800" dirty="0">
              <a:solidFill>
                <a:srgbClr val="000000"/>
              </a:solidFill>
            </a:endParaRPr>
          </a:p>
        </p:txBody>
      </p:sp>
      <p:sp>
        <p:nvSpPr>
          <p:cNvPr id="20" name="矩形 19"/>
          <p:cNvSpPr/>
          <p:nvPr/>
        </p:nvSpPr>
        <p:spPr>
          <a:xfrm>
            <a:off x="4011613" y="4187825"/>
            <a:ext cx="1377950"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800" dirty="0">
                <a:solidFill>
                  <a:srgbClr val="000000"/>
                </a:solidFill>
              </a:rPr>
              <a:t>Max</a:t>
            </a:r>
          </a:p>
          <a:p>
            <a:pPr algn="ctr">
              <a:defRPr/>
            </a:pPr>
            <a:r>
              <a:rPr lang="en-US" altLang="zh-TW" sz="2800" dirty="0">
                <a:solidFill>
                  <a:srgbClr val="000000"/>
                </a:solidFill>
              </a:rPr>
              <a:t>Pooling</a:t>
            </a:r>
            <a:endParaRPr lang="zh-TW" altLang="en-US" sz="2800" dirty="0">
              <a:solidFill>
                <a:srgbClr val="000000"/>
              </a:solidFill>
            </a:endParaRPr>
          </a:p>
        </p:txBody>
      </p:sp>
      <p:sp>
        <p:nvSpPr>
          <p:cNvPr id="21" name="向右箭號 20"/>
          <p:cNvSpPr/>
          <p:nvPr/>
        </p:nvSpPr>
        <p:spPr>
          <a:xfrm>
            <a:off x="5378450" y="4289425"/>
            <a:ext cx="858838" cy="846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2" name="向右箭號 21"/>
          <p:cNvSpPr/>
          <p:nvPr/>
        </p:nvSpPr>
        <p:spPr>
          <a:xfrm rot="5400000">
            <a:off x="4454525" y="3517900"/>
            <a:ext cx="492125"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447497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p:cNvSpPr>
            <a:spLocks noGrp="1"/>
          </p:cNvSpPr>
          <p:nvPr>
            <p:ph type="title"/>
          </p:nvPr>
        </p:nvSpPr>
        <p:spPr>
          <a:xfrm>
            <a:off x="628650" y="365125"/>
            <a:ext cx="7886700" cy="1325563"/>
          </a:xfrm>
        </p:spPr>
        <p:txBody>
          <a:bodyPr/>
          <a:lstStyle/>
          <a:p>
            <a:r>
              <a:rPr lang="en-US" altLang="zh-TW">
                <a:ea typeface="ＭＳ Ｐゴシック" charset="-128"/>
              </a:rPr>
              <a:t>The whole CNN</a:t>
            </a:r>
            <a:endParaRPr lang="zh-TW" altLang="en-US">
              <a:ea typeface="ＭＳ Ｐゴシック" charset="-128"/>
            </a:endParaRPr>
          </a:p>
        </p:txBody>
      </p:sp>
      <p:pic>
        <p:nvPicPr>
          <p:cNvPr id="3277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2787" name="文字方塊 20"/>
          <p:cNvSpPr txBox="1">
            <a:spLocks noChangeArrowheads="1"/>
          </p:cNvSpPr>
          <p:nvPr/>
        </p:nvSpPr>
        <p:spPr bwMode="auto">
          <a:xfrm>
            <a:off x="7424738" y="3414713"/>
            <a:ext cx="1690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Can repeat many times</a:t>
            </a:r>
            <a:endParaRPr lang="zh-TW" altLang="en-US"/>
          </a:p>
        </p:txBody>
      </p:sp>
      <p:sp>
        <p:nvSpPr>
          <p:cNvPr id="15" name="左大括弧 22"/>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6" name="矩形 25"/>
          <p:cNvSpPr/>
          <p:nvPr/>
        </p:nvSpPr>
        <p:spPr>
          <a:xfrm>
            <a:off x="5189538"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7" name="文字方塊 24"/>
          <p:cNvSpPr txBox="1"/>
          <p:nvPr/>
        </p:nvSpPr>
        <p:spPr>
          <a:xfrm>
            <a:off x="1381456" y="3568646"/>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18" name="文字方塊 26"/>
          <p:cNvSpPr txBox="1">
            <a:spLocks noChangeArrowheads="1"/>
          </p:cNvSpPr>
          <p:nvPr/>
        </p:nvSpPr>
        <p:spPr bwMode="auto">
          <a:xfrm>
            <a:off x="574675" y="5210175"/>
            <a:ext cx="42894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2800"/>
              <a:t>The number of channels is the number of filters</a:t>
            </a:r>
            <a:endParaRPr lang="zh-TW" altLang="en-US" sz="2800"/>
          </a:p>
        </p:txBody>
      </p:sp>
      <p:sp>
        <p:nvSpPr>
          <p:cNvPr id="19" name="文字方塊 27"/>
          <p:cNvSpPr txBox="1">
            <a:spLocks noChangeArrowheads="1"/>
          </p:cNvSpPr>
          <p:nvPr/>
        </p:nvSpPr>
        <p:spPr bwMode="auto">
          <a:xfrm>
            <a:off x="574675" y="4251325"/>
            <a:ext cx="4249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2800"/>
              <a:t>Smaller than the original image</a:t>
            </a:r>
            <a:endParaRPr lang="zh-TW" altLang="en-US" sz="2800"/>
          </a:p>
        </p:txBody>
      </p:sp>
      <p:cxnSp>
        <p:nvCxnSpPr>
          <p:cNvPr id="20" name="直線單箭頭接點 6"/>
          <p:cNvCxnSpPr/>
          <p:nvPr/>
        </p:nvCxnSpPr>
        <p:spPr>
          <a:xfrm flipH="1">
            <a:off x="3535363"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p:cNvSpPr/>
          <p:nvPr/>
        </p:nvSpPr>
        <p:spPr>
          <a:xfrm>
            <a:off x="5189538" y="4002088"/>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2" name="群組 7"/>
          <p:cNvGrpSpPr>
            <a:grpSpLocks/>
          </p:cNvGrpSpPr>
          <p:nvPr/>
        </p:nvGrpSpPr>
        <p:grpSpPr bwMode="auto">
          <a:xfrm>
            <a:off x="1562100" y="1611313"/>
            <a:ext cx="1947863" cy="1771650"/>
            <a:chOff x="1561968" y="1612084"/>
            <a:chExt cx="1947915" cy="1771562"/>
          </a:xfrm>
        </p:grpSpPr>
        <p:sp>
          <p:nvSpPr>
            <p:cNvPr id="23" name="橢圓 29"/>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4" name="橢圓 30"/>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25" name="橢圓 31"/>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橢圓 32"/>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7" name="橢圓 33"/>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8" name="橢圓 34"/>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9" name="橢圓 35"/>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30" name="橢圓 36"/>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solidFill>
                    <a:srgbClr val="000000"/>
                  </a:solidFill>
                </a:rPr>
                <a:t>0</a:t>
              </a:r>
              <a:endParaRPr lang="zh-TW" altLang="en-US">
                <a:solidFill>
                  <a:srgbClr val="000000"/>
                </a:solidFill>
              </a:endParaRPr>
            </a:p>
          </p:txBody>
        </p:sp>
      </p:grpSp>
    </p:spTree>
    <p:extLst>
      <p:ext uri="{BB962C8B-B14F-4D97-AF65-F5344CB8AC3E}">
        <p14:creationId xmlns:p14="http://schemas.microsoft.com/office/powerpoint/2010/main" val="1390754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p:cNvSpPr>
            <a:spLocks noGrp="1"/>
          </p:cNvSpPr>
          <p:nvPr>
            <p:ph type="title"/>
          </p:nvPr>
        </p:nvSpPr>
        <p:spPr>
          <a:xfrm>
            <a:off x="628650" y="365125"/>
            <a:ext cx="7886700" cy="1325563"/>
          </a:xfrm>
        </p:spPr>
        <p:txBody>
          <a:bodyPr/>
          <a:lstStyle/>
          <a:p>
            <a:r>
              <a:rPr lang="en-US" altLang="zh-TW">
                <a:ea typeface="ＭＳ Ｐゴシック" charset="-128"/>
              </a:rPr>
              <a:t>The whole CNN</a:t>
            </a:r>
            <a:endParaRPr lang="zh-TW" altLang="en-US">
              <a:ea typeface="ＭＳ Ｐゴシック" charset="-128"/>
            </a:endParaRPr>
          </a:p>
        </p:txBody>
      </p:sp>
      <p:grpSp>
        <p:nvGrpSpPr>
          <p:cNvPr id="33794" name="群組 3"/>
          <p:cNvGrpSpPr>
            <a:grpSpLocks/>
          </p:cNvGrpSpPr>
          <p:nvPr/>
        </p:nvGrpSpPr>
        <p:grpSpPr bwMode="auto">
          <a:xfrm>
            <a:off x="749300" y="2274888"/>
            <a:ext cx="2906713" cy="3200400"/>
            <a:chOff x="-1626455" y="3999117"/>
            <a:chExt cx="2906568" cy="3201477"/>
          </a:xfrm>
        </p:grpSpPr>
        <p:pic>
          <p:nvPicPr>
            <p:cNvPr id="33825"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pic>
        <p:nvPicPr>
          <p:cNvPr id="33795"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字方塊 8"/>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cat dog ……</a:t>
            </a:r>
            <a:endParaRPr lang="zh-TW" altLang="en-US"/>
          </a:p>
        </p:txBody>
      </p:sp>
      <p:sp>
        <p:nvSpPr>
          <p:cNvPr id="10"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1"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5"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1" name="矩形 23"/>
          <p:cNvSpPr/>
          <p:nvPr/>
        </p:nvSpPr>
        <p:spPr>
          <a:xfrm>
            <a:off x="628650" y="2562225"/>
            <a:ext cx="4368800" cy="407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 name="文字方塊 24"/>
          <p:cNvSpPr txBox="1"/>
          <p:nvPr/>
        </p:nvSpPr>
        <p:spPr>
          <a:xfrm>
            <a:off x="6705600" y="3657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23" name="文字方塊 26"/>
          <p:cNvSpPr txBox="1"/>
          <p:nvPr/>
        </p:nvSpPr>
        <p:spPr>
          <a:xfrm>
            <a:off x="6477000" y="5943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Tree>
    <p:extLst>
      <p:ext uri="{BB962C8B-B14F-4D97-AF65-F5344CB8AC3E}">
        <p14:creationId xmlns:p14="http://schemas.microsoft.com/office/powerpoint/2010/main" val="11973885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圖片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3113088"/>
            <a:ext cx="654526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標題 1"/>
          <p:cNvSpPr>
            <a:spLocks noGrp="1"/>
          </p:cNvSpPr>
          <p:nvPr>
            <p:ph type="title"/>
          </p:nvPr>
        </p:nvSpPr>
        <p:spPr>
          <a:xfrm>
            <a:off x="628650" y="295275"/>
            <a:ext cx="7886700" cy="1325563"/>
          </a:xfrm>
        </p:spPr>
        <p:txBody>
          <a:bodyPr/>
          <a:lstStyle/>
          <a:p>
            <a:r>
              <a:rPr lang="en-US" altLang="zh-TW">
                <a:ea typeface="ＭＳ Ｐゴシック" charset="-128"/>
              </a:rPr>
              <a:t>CNN in speech recognition</a:t>
            </a:r>
            <a:endParaRPr lang="zh-TW" altLang="en-US">
              <a:ea typeface="ＭＳ Ｐゴシック" charset="-128"/>
            </a:endParaRPr>
          </a:p>
        </p:txBody>
      </p:sp>
      <p:cxnSp>
        <p:nvCxnSpPr>
          <p:cNvPr id="6" name="直線單箭頭接點 4"/>
          <p:cNvCxnSpPr/>
          <p:nvPr/>
        </p:nvCxnSpPr>
        <p:spPr>
          <a:xfrm>
            <a:off x="1390650" y="5778500"/>
            <a:ext cx="666273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直線單箭頭接點 5"/>
          <p:cNvCxnSpPr/>
          <p:nvPr/>
        </p:nvCxnSpPr>
        <p:spPr>
          <a:xfrm flipV="1">
            <a:off x="1390650" y="3100388"/>
            <a:ext cx="0" cy="2674937"/>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0965" name="文字方塊 6"/>
          <p:cNvSpPr txBox="1">
            <a:spLocks noChangeArrowheads="1"/>
          </p:cNvSpPr>
          <p:nvPr/>
        </p:nvSpPr>
        <p:spPr bwMode="auto">
          <a:xfrm>
            <a:off x="3587750" y="5802313"/>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Time</a:t>
            </a:r>
            <a:endParaRPr lang="zh-TW" altLang="en-US"/>
          </a:p>
        </p:txBody>
      </p:sp>
      <p:sp>
        <p:nvSpPr>
          <p:cNvPr id="40966" name="文字方塊 7"/>
          <p:cNvSpPr txBox="1">
            <a:spLocks noChangeArrowheads="1"/>
          </p:cNvSpPr>
          <p:nvPr/>
        </p:nvSpPr>
        <p:spPr bwMode="auto">
          <a:xfrm rot="-5400000">
            <a:off x="-30163" y="4203701"/>
            <a:ext cx="2189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a:t>Frequency</a:t>
            </a:r>
            <a:endParaRPr lang="zh-TW" altLang="en-US"/>
          </a:p>
        </p:txBody>
      </p:sp>
      <p:sp>
        <p:nvSpPr>
          <p:cNvPr id="40967" name="矩形 8"/>
          <p:cNvSpPr>
            <a:spLocks noChangeArrowheads="1"/>
          </p:cNvSpPr>
          <p:nvPr/>
        </p:nvSpPr>
        <p:spPr bwMode="auto">
          <a:xfrm>
            <a:off x="3659188" y="6113463"/>
            <a:ext cx="207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2800" b="1">
                <a:solidFill>
                  <a:srgbClr val="FF0000"/>
                </a:solidFill>
              </a:rPr>
              <a:t>Spectrogram</a:t>
            </a:r>
            <a:endParaRPr lang="zh-TW" altLang="en-US" sz="2800" b="1">
              <a:solidFill>
                <a:srgbClr val="FF0000"/>
              </a:solidFill>
            </a:endParaRPr>
          </a:p>
        </p:txBody>
      </p:sp>
      <p:sp>
        <p:nvSpPr>
          <p:cNvPr id="11" name="矩形 11"/>
          <p:cNvSpPr/>
          <p:nvPr/>
        </p:nvSpPr>
        <p:spPr>
          <a:xfrm>
            <a:off x="2300288" y="3101975"/>
            <a:ext cx="1509712" cy="2667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12"/>
          <p:cNvSpPr>
            <a:spLocks noChangeArrowheads="1"/>
          </p:cNvSpPr>
          <p:nvPr/>
        </p:nvSpPr>
        <p:spPr bwMode="auto">
          <a:xfrm>
            <a:off x="2192338" y="2127250"/>
            <a:ext cx="1681162" cy="58261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000000">
                <a:alpha val="37999"/>
              </a:srgbClr>
            </a:outerShdw>
          </a:effectLst>
        </p:spPr>
        <p:txBody>
          <a:bodyPr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sz="2800">
                <a:solidFill>
                  <a:srgbClr val="000000"/>
                </a:solidFill>
              </a:rPr>
              <a:t>CNN</a:t>
            </a:r>
            <a:endParaRPr lang="zh-TW" altLang="en-US" sz="2800">
              <a:solidFill>
                <a:srgbClr val="000000"/>
              </a:solidFill>
            </a:endParaRPr>
          </a:p>
        </p:txBody>
      </p:sp>
      <p:cxnSp>
        <p:nvCxnSpPr>
          <p:cNvPr id="13" name="直線單箭頭接點 13"/>
          <p:cNvCxnSpPr/>
          <p:nvPr/>
        </p:nvCxnSpPr>
        <p:spPr>
          <a:xfrm flipV="1">
            <a:off x="3051175" y="1690688"/>
            <a:ext cx="0" cy="4365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p:cNvCxnSpPr>
            <a:endCxn id="12" idx="2"/>
          </p:cNvCxnSpPr>
          <p:nvPr/>
        </p:nvCxnSpPr>
        <p:spPr>
          <a:xfrm flipV="1">
            <a:off x="3033713" y="2709863"/>
            <a:ext cx="0" cy="39052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5"/>
          <p:cNvSpPr txBox="1">
            <a:spLocks noChangeArrowheads="1"/>
          </p:cNvSpPr>
          <p:nvPr/>
        </p:nvSpPr>
        <p:spPr bwMode="auto">
          <a:xfrm>
            <a:off x="2236788" y="5697538"/>
            <a:ext cx="1592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TW" b="1"/>
              <a:t>Image</a:t>
            </a:r>
            <a:endParaRPr lang="zh-TW" altLang="en-US" b="1"/>
          </a:p>
        </p:txBody>
      </p:sp>
      <p:sp>
        <p:nvSpPr>
          <p:cNvPr id="16" name="矩形 18"/>
          <p:cNvSpPr/>
          <p:nvPr/>
        </p:nvSpPr>
        <p:spPr>
          <a:xfrm>
            <a:off x="2354263" y="3146425"/>
            <a:ext cx="1393825" cy="838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7" name="矩形 19"/>
          <p:cNvSpPr/>
          <p:nvPr/>
        </p:nvSpPr>
        <p:spPr>
          <a:xfrm>
            <a:off x="2349500" y="34258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8" name="矩形 20"/>
          <p:cNvSpPr/>
          <p:nvPr/>
        </p:nvSpPr>
        <p:spPr>
          <a:xfrm>
            <a:off x="2349500" y="37052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9" name="直線單箭頭接點 22"/>
          <p:cNvCxnSpPr/>
          <p:nvPr/>
        </p:nvCxnSpPr>
        <p:spPr>
          <a:xfrm>
            <a:off x="3044825" y="4686300"/>
            <a:ext cx="0" cy="5556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23"/>
          <p:cNvSpPr txBox="1">
            <a:spLocks noChangeArrowheads="1"/>
          </p:cNvSpPr>
          <p:nvPr/>
        </p:nvSpPr>
        <p:spPr bwMode="auto">
          <a:xfrm>
            <a:off x="4572000" y="1944688"/>
            <a:ext cx="3184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a:t>The filters move in the frequency direction.</a:t>
            </a:r>
            <a:endParaRPr lang="zh-TW" altLang="en-US"/>
          </a:p>
        </p:txBody>
      </p:sp>
    </p:spTree>
    <p:extLst>
      <p:ext uri="{BB962C8B-B14F-4D97-AF65-F5344CB8AC3E}">
        <p14:creationId xmlns:p14="http://schemas.microsoft.com/office/powerpoint/2010/main" val="611800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animBg="1"/>
      <p:bldP spid="17" grpId="0" animBg="1"/>
      <p:bldP spid="18"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標題 1"/>
          <p:cNvSpPr>
            <a:spLocks noGrp="1"/>
          </p:cNvSpPr>
          <p:nvPr>
            <p:ph type="title"/>
          </p:nvPr>
        </p:nvSpPr>
        <p:spPr>
          <a:xfrm>
            <a:off x="628650" y="365125"/>
            <a:ext cx="7886700" cy="1325563"/>
          </a:xfrm>
        </p:spPr>
        <p:txBody>
          <a:bodyPr/>
          <a:lstStyle/>
          <a:p>
            <a:r>
              <a:rPr lang="en-US" altLang="zh-TW">
                <a:ea typeface="ＭＳ Ｐゴシック" charset="-128"/>
              </a:rPr>
              <a:t>CNN in text classification</a:t>
            </a:r>
            <a:endParaRPr lang="zh-TW" altLang="en-US">
              <a:ea typeface="ＭＳ Ｐゴシック" charset="-128"/>
            </a:endParaRPr>
          </a:p>
        </p:txBody>
      </p:sp>
      <p:sp>
        <p:nvSpPr>
          <p:cNvPr id="41986" name="內容版面配置區 2"/>
          <p:cNvSpPr>
            <a:spLocks noGrp="1"/>
          </p:cNvSpPr>
          <p:nvPr>
            <p:ph idx="1"/>
          </p:nvPr>
        </p:nvSpPr>
        <p:spPr>
          <a:xfrm>
            <a:off x="628650" y="1825625"/>
            <a:ext cx="7886700" cy="4351338"/>
          </a:xfrm>
        </p:spPr>
        <p:txBody>
          <a:bodyPr/>
          <a:lstStyle/>
          <a:p>
            <a:endParaRPr lang="zh-TW" altLang="en-US">
              <a:ea typeface="ＭＳ Ｐゴシック" charset="-128"/>
            </a:endParaRPr>
          </a:p>
        </p:txBody>
      </p:sp>
      <p:pic>
        <p:nvPicPr>
          <p:cNvPr id="41987"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957388"/>
            <a:ext cx="82772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5"/>
          <p:cNvSpPr>
            <a:spLocks noChangeArrowheads="1"/>
          </p:cNvSpPr>
          <p:nvPr/>
        </p:nvSpPr>
        <p:spPr bwMode="auto">
          <a:xfrm>
            <a:off x="3943350" y="5519738"/>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sz="1800"/>
              <a:t>Source of image: </a:t>
            </a:r>
            <a:r>
              <a:rPr lang="zh-TW" altLang="en-US" sz="1800"/>
              <a:t>http://citeseerx.ist.psu.edu/viewdoc/download?doi=10.1.1.703.6858&amp;rep=rep1&amp;type=pdf</a:t>
            </a:r>
          </a:p>
        </p:txBody>
      </p:sp>
      <p:grpSp>
        <p:nvGrpSpPr>
          <p:cNvPr id="8" name="群組 10"/>
          <p:cNvGrpSpPr>
            <a:grpSpLocks/>
          </p:cNvGrpSpPr>
          <p:nvPr/>
        </p:nvGrpSpPr>
        <p:grpSpPr bwMode="auto">
          <a:xfrm>
            <a:off x="939800" y="3233738"/>
            <a:ext cx="1927225" cy="962025"/>
            <a:chOff x="940253" y="3233058"/>
            <a:chExt cx="1926771" cy="963385"/>
          </a:xfrm>
        </p:grpSpPr>
        <p:sp>
          <p:nvSpPr>
            <p:cNvPr id="9" name="矩形 6"/>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0" name="直線單箭頭接點 8"/>
            <p:cNvCxnSpPr/>
            <p:nvPr/>
          </p:nvCxnSpPr>
          <p:spPr>
            <a:xfrm>
              <a:off x="1110076" y="3430186"/>
              <a:ext cx="0" cy="637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992" name="文字方塊 9"/>
            <p:cNvSpPr txBox="1">
              <a:spLocks noChangeArrowheads="1"/>
            </p:cNvSpPr>
            <p:nvPr/>
          </p:nvSpPr>
          <p:spPr bwMode="auto">
            <a:xfrm>
              <a:off x="1146403" y="3517935"/>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TW" b="1">
                  <a:solidFill>
                    <a:srgbClr val="FF0000"/>
                  </a:solidFill>
                </a:rPr>
                <a:t>?</a:t>
              </a:r>
              <a:endParaRPr lang="zh-TW" altLang="en-US" b="1">
                <a:solidFill>
                  <a:srgbClr val="FF0000"/>
                </a:solidFill>
              </a:endParaRPr>
            </a:p>
          </p:txBody>
        </p:sp>
      </p:grpSp>
    </p:spTree>
    <p:extLst>
      <p:ext uri="{BB962C8B-B14F-4D97-AF65-F5344CB8AC3E}">
        <p14:creationId xmlns:p14="http://schemas.microsoft.com/office/powerpoint/2010/main" val="380158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Case</a:t>
            </a:r>
            <a:r>
              <a:rPr kumimoji="1" lang="zh-CN" altLang="en-US" dirty="0" smtClean="0"/>
              <a:t> </a:t>
            </a:r>
            <a:r>
              <a:rPr kumimoji="1" lang="en-US" altLang="zh-CN" dirty="0" smtClean="0"/>
              <a:t>Study</a:t>
            </a:r>
            <a:r>
              <a:rPr kumimoji="1" lang="zh-CN" altLang="en-US" dirty="0" smtClean="0"/>
              <a:t> </a:t>
            </a:r>
            <a:r>
              <a:rPr kumimoji="1" lang="en-US" altLang="zh-CN" dirty="0" smtClean="0"/>
              <a:t>-</a:t>
            </a:r>
            <a:r>
              <a:rPr kumimoji="1" lang="zh-CN" altLang="en-US" dirty="0" smtClean="0"/>
              <a:t> </a:t>
            </a:r>
            <a:r>
              <a:rPr kumimoji="1" lang="en-US" altLang="zh-CN" dirty="0" err="1" smtClean="0"/>
              <a:t>AlexNet</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1907856"/>
            <a:ext cx="9144000" cy="3042287"/>
          </a:xfrm>
          <a:prstGeom prst="rect">
            <a:avLst/>
          </a:prstGeom>
        </p:spPr>
      </p:pic>
      <p:sp>
        <p:nvSpPr>
          <p:cNvPr id="5" name="文本框 4"/>
          <p:cNvSpPr txBox="1"/>
          <p:nvPr/>
        </p:nvSpPr>
        <p:spPr>
          <a:xfrm>
            <a:off x="6188927" y="858644"/>
            <a:ext cx="2343911" cy="369332"/>
          </a:xfrm>
          <a:prstGeom prst="rect">
            <a:avLst/>
          </a:prstGeom>
          <a:noFill/>
        </p:spPr>
        <p:txBody>
          <a:bodyPr wrap="none" rtlCol="0">
            <a:spAutoFit/>
          </a:bodyPr>
          <a:lstStyle/>
          <a:p>
            <a:r>
              <a:rPr lang="en-US" altLang="zh-CN" dirty="0"/>
              <a:t>[</a:t>
            </a:r>
            <a:r>
              <a:rPr lang="en-US" altLang="zh-CN" dirty="0" err="1"/>
              <a:t>Krizhevsky</a:t>
            </a:r>
            <a:r>
              <a:rPr lang="en-US" altLang="zh-CN" dirty="0"/>
              <a:t> et al. 2012]</a:t>
            </a:r>
            <a:endParaRPr kumimoji="1" lang="zh-CN" altLang="en-US" dirty="0"/>
          </a:p>
        </p:txBody>
      </p:sp>
    </p:spTree>
    <p:extLst>
      <p:ext uri="{BB962C8B-B14F-4D97-AF65-F5344CB8AC3E}">
        <p14:creationId xmlns:p14="http://schemas.microsoft.com/office/powerpoint/2010/main" val="316236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59703"/>
            <a:ext cx="7886700" cy="1325563"/>
          </a:xfrm>
        </p:spPr>
        <p:txBody>
          <a:bodyPr>
            <a:normAutofit/>
          </a:bodyPr>
          <a:lstStyle/>
          <a:p>
            <a:r>
              <a:rPr kumimoji="1" lang="en-US" altLang="zh-CN" sz="2800" dirty="0" smtClean="0"/>
              <a:t>Case</a:t>
            </a:r>
            <a:r>
              <a:rPr kumimoji="1" lang="zh-CN" altLang="en-US" sz="2800" dirty="0" smtClean="0"/>
              <a:t> </a:t>
            </a:r>
            <a:r>
              <a:rPr kumimoji="1" lang="en-US" altLang="zh-CN" sz="2800" dirty="0" smtClean="0"/>
              <a:t>Study</a:t>
            </a:r>
            <a:r>
              <a:rPr kumimoji="1" lang="zh-CN" altLang="en-US" sz="2800" dirty="0" smtClean="0"/>
              <a:t> </a:t>
            </a:r>
            <a:r>
              <a:rPr kumimoji="1" lang="en-US" altLang="zh-CN" sz="2800" dirty="0" smtClean="0"/>
              <a:t>-</a:t>
            </a:r>
            <a:r>
              <a:rPr kumimoji="1" lang="zh-CN" altLang="en-US" sz="2800" dirty="0" smtClean="0"/>
              <a:t> </a:t>
            </a:r>
            <a:r>
              <a:rPr kumimoji="1" lang="en-US" altLang="zh-CN" sz="2800" dirty="0" err="1" smtClean="0"/>
              <a:t>AlexNet</a:t>
            </a:r>
            <a:endParaRPr kumimoji="1" lang="zh-CN" altLang="en-US" sz="2800" dirty="0"/>
          </a:p>
        </p:txBody>
      </p:sp>
      <p:sp>
        <p:nvSpPr>
          <p:cNvPr id="3" name="内容占位符 2"/>
          <p:cNvSpPr>
            <a:spLocks noGrp="1"/>
          </p:cNvSpPr>
          <p:nvPr>
            <p:ph idx="1"/>
          </p:nvPr>
        </p:nvSpPr>
        <p:spPr>
          <a:xfrm>
            <a:off x="628649" y="1825625"/>
            <a:ext cx="8615711" cy="4351338"/>
          </a:xfrm>
        </p:spPr>
        <p:txBody>
          <a:bodyPr/>
          <a:lstStyle/>
          <a:p>
            <a:r>
              <a:rPr lang="en-US" altLang="zh-CN" dirty="0"/>
              <a:t>Input: 227x227x3 </a:t>
            </a:r>
            <a:r>
              <a:rPr lang="en-US" altLang="zh-CN" dirty="0" smtClean="0"/>
              <a:t>images</a:t>
            </a:r>
          </a:p>
          <a:p>
            <a:r>
              <a:rPr lang="en-US" altLang="zh-CN" b="1" dirty="0"/>
              <a:t>First layer </a:t>
            </a:r>
            <a:r>
              <a:rPr lang="en-US" altLang="zh-CN" dirty="0"/>
              <a:t>(CONV1): 96 11x11 filters applied at stride </a:t>
            </a:r>
            <a:r>
              <a:rPr lang="en-US" altLang="zh-CN" dirty="0" smtClean="0"/>
              <a:t>4</a:t>
            </a:r>
          </a:p>
          <a:p>
            <a:r>
              <a:rPr lang="en-US" altLang="zh-CN" dirty="0">
                <a:solidFill>
                  <a:srgbClr val="0070C0"/>
                </a:solidFill>
              </a:rPr>
              <a:t>Q: what is the output volume size? </a:t>
            </a:r>
            <a:endParaRPr lang="en-US" altLang="zh-CN" dirty="0" smtClean="0">
              <a:solidFill>
                <a:srgbClr val="0070C0"/>
              </a:solidFill>
            </a:endParaRPr>
          </a:p>
          <a:p>
            <a:r>
              <a:rPr lang="en-US" altLang="zh-CN" dirty="0" smtClean="0"/>
              <a:t>Hint</a:t>
            </a:r>
            <a:r>
              <a:rPr lang="en-US" altLang="zh-CN" dirty="0"/>
              <a:t>: (227-11)/4+1 = </a:t>
            </a:r>
            <a:r>
              <a:rPr lang="en-US" altLang="zh-CN" dirty="0" smtClean="0"/>
              <a:t>55</a:t>
            </a:r>
          </a:p>
          <a:p>
            <a:r>
              <a:rPr lang="en-US" altLang="zh-CN" dirty="0"/>
              <a:t>Output volume [55x55x96</a:t>
            </a:r>
            <a:r>
              <a:rPr lang="en-US" altLang="zh-CN" dirty="0" smtClean="0"/>
              <a:t>]</a:t>
            </a:r>
          </a:p>
          <a:p>
            <a:r>
              <a:rPr lang="en-US" altLang="zh-CN" dirty="0">
                <a:solidFill>
                  <a:srgbClr val="0070C0"/>
                </a:solidFill>
              </a:rPr>
              <a:t>Q: What is the total number of parameters in this layer</a:t>
            </a:r>
            <a:r>
              <a:rPr lang="en-US" altLang="zh-CN" dirty="0" smtClean="0">
                <a:solidFill>
                  <a:srgbClr val="0070C0"/>
                </a:solidFill>
              </a:rPr>
              <a:t>?</a:t>
            </a:r>
          </a:p>
          <a:p>
            <a:r>
              <a:rPr lang="mr-IN" altLang="zh-CN" dirty="0" err="1"/>
              <a:t>Parameters</a:t>
            </a:r>
            <a:r>
              <a:rPr lang="mr-IN" altLang="zh-CN" dirty="0"/>
              <a:t>: (11*11*3)*96 = 35K</a:t>
            </a:r>
            <a:endParaRPr kumimoji="1" lang="zh-CN" altLang="en-US" dirty="0"/>
          </a:p>
        </p:txBody>
      </p:sp>
      <p:pic>
        <p:nvPicPr>
          <p:cNvPr id="4" name="图片 3"/>
          <p:cNvPicPr>
            <a:picLocks noChangeAspect="1"/>
          </p:cNvPicPr>
          <p:nvPr/>
        </p:nvPicPr>
        <p:blipFill>
          <a:blip r:embed="rId2"/>
          <a:stretch>
            <a:fillRect/>
          </a:stretch>
        </p:blipFill>
        <p:spPr>
          <a:xfrm>
            <a:off x="3371644" y="63110"/>
            <a:ext cx="5426668" cy="1805499"/>
          </a:xfrm>
          <a:prstGeom prst="rect">
            <a:avLst/>
          </a:prstGeom>
        </p:spPr>
      </p:pic>
      <p:sp>
        <p:nvSpPr>
          <p:cNvPr id="5" name="文本框 4"/>
          <p:cNvSpPr txBox="1"/>
          <p:nvPr/>
        </p:nvSpPr>
        <p:spPr>
          <a:xfrm>
            <a:off x="628650" y="575036"/>
            <a:ext cx="2343911" cy="369332"/>
          </a:xfrm>
          <a:prstGeom prst="rect">
            <a:avLst/>
          </a:prstGeom>
          <a:noFill/>
        </p:spPr>
        <p:txBody>
          <a:bodyPr wrap="none" rtlCol="0">
            <a:spAutoFit/>
          </a:bodyPr>
          <a:lstStyle/>
          <a:p>
            <a:r>
              <a:rPr lang="en-US" altLang="zh-CN" dirty="0"/>
              <a:t>[</a:t>
            </a:r>
            <a:r>
              <a:rPr lang="en-US" altLang="zh-CN" dirty="0" err="1"/>
              <a:t>Krizhevsky</a:t>
            </a:r>
            <a:r>
              <a:rPr lang="en-US" altLang="zh-CN" dirty="0"/>
              <a:t> et al. 2012]</a:t>
            </a:r>
            <a:endParaRPr kumimoji="1" lang="zh-CN" altLang="en-US" dirty="0"/>
          </a:p>
        </p:txBody>
      </p:sp>
    </p:spTree>
    <p:extLst>
      <p:ext uri="{BB962C8B-B14F-4D97-AF65-F5344CB8AC3E}">
        <p14:creationId xmlns:p14="http://schemas.microsoft.com/office/powerpoint/2010/main" val="1141020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59703"/>
            <a:ext cx="7886700" cy="1325563"/>
          </a:xfrm>
        </p:spPr>
        <p:txBody>
          <a:bodyPr>
            <a:normAutofit/>
          </a:bodyPr>
          <a:lstStyle/>
          <a:p>
            <a:r>
              <a:rPr kumimoji="1" lang="en-US" altLang="zh-CN" sz="2800" dirty="0" smtClean="0"/>
              <a:t>Case</a:t>
            </a:r>
            <a:r>
              <a:rPr kumimoji="1" lang="zh-CN" altLang="en-US" sz="2800" dirty="0" smtClean="0"/>
              <a:t> </a:t>
            </a:r>
            <a:r>
              <a:rPr kumimoji="1" lang="en-US" altLang="zh-CN" sz="2800" dirty="0" smtClean="0"/>
              <a:t>Study</a:t>
            </a:r>
            <a:r>
              <a:rPr kumimoji="1" lang="zh-CN" altLang="en-US" sz="2800" dirty="0" smtClean="0"/>
              <a:t> </a:t>
            </a:r>
            <a:r>
              <a:rPr kumimoji="1" lang="en-US" altLang="zh-CN" sz="2800" dirty="0" smtClean="0"/>
              <a:t>-</a:t>
            </a:r>
            <a:r>
              <a:rPr kumimoji="1" lang="zh-CN" altLang="en-US" sz="2800" dirty="0" smtClean="0"/>
              <a:t> </a:t>
            </a:r>
            <a:r>
              <a:rPr kumimoji="1" lang="en-US" altLang="zh-CN" sz="2800" dirty="0" err="1" smtClean="0"/>
              <a:t>AlexNet</a:t>
            </a:r>
            <a:endParaRPr kumimoji="1" lang="zh-CN" altLang="en-US" sz="2800" dirty="0"/>
          </a:p>
        </p:txBody>
      </p:sp>
      <p:sp>
        <p:nvSpPr>
          <p:cNvPr id="3" name="内容占位符 2"/>
          <p:cNvSpPr>
            <a:spLocks noGrp="1"/>
          </p:cNvSpPr>
          <p:nvPr>
            <p:ph idx="1"/>
          </p:nvPr>
        </p:nvSpPr>
        <p:spPr>
          <a:xfrm>
            <a:off x="628649" y="1825625"/>
            <a:ext cx="8615711" cy="4351338"/>
          </a:xfrm>
        </p:spPr>
        <p:txBody>
          <a:bodyPr>
            <a:normAutofit/>
          </a:bodyPr>
          <a:lstStyle/>
          <a:p>
            <a:r>
              <a:rPr lang="en-US" altLang="zh-CN" dirty="0"/>
              <a:t>Input: 227x227x3 </a:t>
            </a:r>
            <a:r>
              <a:rPr lang="en-US" altLang="zh-CN" dirty="0" smtClean="0"/>
              <a:t>images</a:t>
            </a:r>
          </a:p>
          <a:p>
            <a:r>
              <a:rPr lang="en-US" altLang="zh-CN" dirty="0"/>
              <a:t>Input: 227x227x3 images </a:t>
            </a:r>
            <a:endParaRPr lang="en-US" altLang="zh-CN" dirty="0" smtClean="0"/>
          </a:p>
          <a:p>
            <a:r>
              <a:rPr lang="en-US" altLang="zh-CN" dirty="0" smtClean="0"/>
              <a:t>After </a:t>
            </a:r>
            <a:r>
              <a:rPr lang="en-US" altLang="zh-CN" dirty="0"/>
              <a:t>CONV1: </a:t>
            </a:r>
            <a:r>
              <a:rPr lang="en-US" altLang="zh-CN" dirty="0" smtClean="0"/>
              <a:t>55x55x96</a:t>
            </a:r>
            <a:endParaRPr lang="en-US" altLang="zh-CN" dirty="0" smtClean="0">
              <a:solidFill>
                <a:srgbClr val="0070C0"/>
              </a:solidFill>
            </a:endParaRPr>
          </a:p>
          <a:p>
            <a:r>
              <a:rPr lang="en-US" altLang="zh-CN" b="1" dirty="0"/>
              <a:t>Second layer </a:t>
            </a:r>
            <a:r>
              <a:rPr lang="en-US" altLang="zh-CN" dirty="0"/>
              <a:t>(POOL1): 3x3 filters applied at stride 2 </a:t>
            </a:r>
            <a:endParaRPr lang="en-US" altLang="zh-CN" dirty="0" smtClean="0"/>
          </a:p>
          <a:p>
            <a:r>
              <a:rPr lang="en-US" altLang="zh-CN" dirty="0">
                <a:solidFill>
                  <a:srgbClr val="0070C0"/>
                </a:solidFill>
              </a:rPr>
              <a:t>Q: what is the output volume size? Hint: (55-3)/2+1 = </a:t>
            </a:r>
            <a:r>
              <a:rPr lang="en-US" altLang="zh-CN" dirty="0" smtClean="0">
                <a:solidFill>
                  <a:srgbClr val="0070C0"/>
                </a:solidFill>
              </a:rPr>
              <a:t>27</a:t>
            </a:r>
            <a:endParaRPr lang="en-US" altLang="zh-CN" dirty="0" smtClean="0"/>
          </a:p>
          <a:p>
            <a:r>
              <a:rPr lang="en-US" altLang="zh-CN" dirty="0" smtClean="0"/>
              <a:t>Output </a:t>
            </a:r>
            <a:r>
              <a:rPr lang="en-US" altLang="zh-CN" dirty="0"/>
              <a:t>volume: </a:t>
            </a:r>
            <a:r>
              <a:rPr lang="en-US" altLang="zh-CN" dirty="0" smtClean="0"/>
              <a:t>27x27x96</a:t>
            </a:r>
          </a:p>
          <a:p>
            <a:r>
              <a:rPr lang="en-US" altLang="zh-CN" dirty="0">
                <a:solidFill>
                  <a:srgbClr val="0070C0"/>
                </a:solidFill>
              </a:rPr>
              <a:t>Q: what is the number of parameters in this layer</a:t>
            </a:r>
            <a:r>
              <a:rPr lang="en-US" altLang="zh-CN" dirty="0" smtClean="0">
                <a:solidFill>
                  <a:srgbClr val="0070C0"/>
                </a:solidFill>
              </a:rPr>
              <a:t>?</a:t>
            </a:r>
          </a:p>
          <a:p>
            <a:r>
              <a:rPr lang="en-US" altLang="zh-CN" dirty="0"/>
              <a:t>Parameters: 0!</a:t>
            </a:r>
            <a:endParaRPr lang="en-US" altLang="zh-CN" dirty="0" smtClean="0"/>
          </a:p>
          <a:p>
            <a:endParaRPr lang="en-US" altLang="zh-CN" dirty="0">
              <a:solidFill>
                <a:srgbClr val="0070C0"/>
              </a:solidFill>
            </a:endParaRPr>
          </a:p>
        </p:txBody>
      </p:sp>
      <p:pic>
        <p:nvPicPr>
          <p:cNvPr id="4" name="图片 3"/>
          <p:cNvPicPr>
            <a:picLocks noChangeAspect="1"/>
          </p:cNvPicPr>
          <p:nvPr/>
        </p:nvPicPr>
        <p:blipFill>
          <a:blip r:embed="rId2"/>
          <a:stretch>
            <a:fillRect/>
          </a:stretch>
        </p:blipFill>
        <p:spPr>
          <a:xfrm>
            <a:off x="3371644" y="63110"/>
            <a:ext cx="5426668" cy="1805499"/>
          </a:xfrm>
          <a:prstGeom prst="rect">
            <a:avLst/>
          </a:prstGeom>
        </p:spPr>
      </p:pic>
      <p:sp>
        <p:nvSpPr>
          <p:cNvPr id="5" name="文本框 4"/>
          <p:cNvSpPr txBox="1"/>
          <p:nvPr/>
        </p:nvSpPr>
        <p:spPr>
          <a:xfrm>
            <a:off x="628650" y="575036"/>
            <a:ext cx="2343911" cy="369332"/>
          </a:xfrm>
          <a:prstGeom prst="rect">
            <a:avLst/>
          </a:prstGeom>
          <a:noFill/>
        </p:spPr>
        <p:txBody>
          <a:bodyPr wrap="none" rtlCol="0">
            <a:spAutoFit/>
          </a:bodyPr>
          <a:lstStyle/>
          <a:p>
            <a:r>
              <a:rPr lang="en-US" altLang="zh-CN" dirty="0"/>
              <a:t>[</a:t>
            </a:r>
            <a:r>
              <a:rPr lang="en-US" altLang="zh-CN" dirty="0" err="1"/>
              <a:t>Krizhevsky</a:t>
            </a:r>
            <a:r>
              <a:rPr lang="en-US" altLang="zh-CN" dirty="0"/>
              <a:t> et al. 2012]</a:t>
            </a:r>
            <a:endParaRPr kumimoji="1" lang="zh-CN" altLang="en-US" dirty="0"/>
          </a:p>
        </p:txBody>
      </p:sp>
    </p:spTree>
    <p:extLst>
      <p:ext uri="{BB962C8B-B14F-4D97-AF65-F5344CB8AC3E}">
        <p14:creationId xmlns:p14="http://schemas.microsoft.com/office/powerpoint/2010/main" val="797342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59703"/>
            <a:ext cx="7886700" cy="1325563"/>
          </a:xfrm>
        </p:spPr>
        <p:txBody>
          <a:bodyPr>
            <a:normAutofit/>
          </a:bodyPr>
          <a:lstStyle/>
          <a:p>
            <a:r>
              <a:rPr kumimoji="1" lang="en-US" altLang="zh-CN" sz="2800" dirty="0" smtClean="0"/>
              <a:t>Case</a:t>
            </a:r>
            <a:r>
              <a:rPr kumimoji="1" lang="zh-CN" altLang="en-US" sz="2800" dirty="0" smtClean="0"/>
              <a:t> </a:t>
            </a:r>
            <a:r>
              <a:rPr kumimoji="1" lang="en-US" altLang="zh-CN" sz="2800" dirty="0" smtClean="0"/>
              <a:t>Study</a:t>
            </a:r>
            <a:r>
              <a:rPr kumimoji="1" lang="zh-CN" altLang="en-US" sz="2800" dirty="0" smtClean="0"/>
              <a:t> </a:t>
            </a:r>
            <a:r>
              <a:rPr kumimoji="1" lang="en-US" altLang="zh-CN" sz="2800" dirty="0" smtClean="0"/>
              <a:t>-</a:t>
            </a:r>
            <a:r>
              <a:rPr kumimoji="1" lang="zh-CN" altLang="en-US" sz="2800" dirty="0" smtClean="0"/>
              <a:t> </a:t>
            </a:r>
            <a:r>
              <a:rPr kumimoji="1" lang="en-US" altLang="zh-CN" sz="2800" dirty="0" err="1" smtClean="0"/>
              <a:t>AlexNet</a:t>
            </a:r>
            <a:endParaRPr kumimoji="1" lang="zh-CN" altLang="en-US" sz="2800" dirty="0"/>
          </a:p>
        </p:txBody>
      </p:sp>
      <p:sp>
        <p:nvSpPr>
          <p:cNvPr id="3" name="内容占位符 2"/>
          <p:cNvSpPr>
            <a:spLocks noGrp="1"/>
          </p:cNvSpPr>
          <p:nvPr>
            <p:ph idx="1"/>
          </p:nvPr>
        </p:nvSpPr>
        <p:spPr>
          <a:xfrm>
            <a:off x="0" y="1868609"/>
            <a:ext cx="8615711" cy="5032375"/>
          </a:xfrm>
        </p:spPr>
        <p:txBody>
          <a:bodyPr>
            <a:normAutofit fontScale="62500" lnSpcReduction="20000"/>
          </a:bodyPr>
          <a:lstStyle/>
          <a:p>
            <a:r>
              <a:rPr lang="en-US" altLang="zh-CN" dirty="0"/>
              <a:t>Full (simplified) </a:t>
            </a:r>
            <a:r>
              <a:rPr lang="en-US" altLang="zh-CN" dirty="0" err="1"/>
              <a:t>AlexNet</a:t>
            </a:r>
            <a:r>
              <a:rPr lang="en-US" altLang="zh-CN" dirty="0"/>
              <a:t> architecture: </a:t>
            </a:r>
            <a:endParaRPr lang="en-US" altLang="zh-CN" dirty="0" smtClean="0"/>
          </a:p>
          <a:p>
            <a:r>
              <a:rPr lang="en-US" altLang="zh-CN" dirty="0" smtClean="0"/>
              <a:t>[</a:t>
            </a:r>
            <a:r>
              <a:rPr lang="en-US" altLang="zh-CN" dirty="0"/>
              <a:t>227x227x3] INPUT </a:t>
            </a:r>
            <a:endParaRPr lang="en-US" altLang="zh-CN" dirty="0" smtClean="0"/>
          </a:p>
          <a:p>
            <a:r>
              <a:rPr lang="en-US" altLang="zh-CN" dirty="0" smtClean="0"/>
              <a:t>[</a:t>
            </a:r>
            <a:r>
              <a:rPr lang="en-US" altLang="zh-CN" dirty="0"/>
              <a:t>55x55x96] CONV1: 96 11x11 filters at stride 4, pad 0 </a:t>
            </a:r>
            <a:endParaRPr lang="en-US" altLang="zh-CN" dirty="0" smtClean="0"/>
          </a:p>
          <a:p>
            <a:r>
              <a:rPr lang="en-US" altLang="zh-CN" dirty="0" smtClean="0"/>
              <a:t>[</a:t>
            </a:r>
            <a:r>
              <a:rPr lang="en-US" altLang="zh-CN" dirty="0"/>
              <a:t>27x27x96] MAX POOL1: 3x3 filters at stride 2 </a:t>
            </a:r>
            <a:endParaRPr lang="en-US" altLang="zh-CN" dirty="0" smtClean="0"/>
          </a:p>
          <a:p>
            <a:r>
              <a:rPr lang="en-US" altLang="zh-CN" dirty="0" smtClean="0"/>
              <a:t>[</a:t>
            </a:r>
            <a:r>
              <a:rPr lang="en-US" altLang="zh-CN" dirty="0"/>
              <a:t>27x27x96] NORM1: Normalization layer [27x27x256] </a:t>
            </a:r>
            <a:endParaRPr lang="en-US" altLang="zh-CN" dirty="0" smtClean="0"/>
          </a:p>
          <a:p>
            <a:r>
              <a:rPr lang="en-US" altLang="zh-CN" dirty="0" smtClean="0"/>
              <a:t>CONV2</a:t>
            </a:r>
            <a:r>
              <a:rPr lang="en-US" altLang="zh-CN" dirty="0"/>
              <a:t>: 256 5x5 filters at stride 1, pad 2 [13x13x256] </a:t>
            </a:r>
            <a:endParaRPr lang="en-US" altLang="zh-CN" dirty="0" smtClean="0"/>
          </a:p>
          <a:p>
            <a:r>
              <a:rPr lang="en-US" altLang="zh-CN" dirty="0" smtClean="0"/>
              <a:t>MAX </a:t>
            </a:r>
            <a:r>
              <a:rPr lang="en-US" altLang="zh-CN" dirty="0"/>
              <a:t>POOL2: 3x3 filters at stride 2 [13x13x256] </a:t>
            </a:r>
            <a:endParaRPr lang="en-US" altLang="zh-CN" dirty="0" smtClean="0"/>
          </a:p>
          <a:p>
            <a:r>
              <a:rPr lang="en-US" altLang="zh-CN" dirty="0" smtClean="0"/>
              <a:t>NORM2</a:t>
            </a:r>
            <a:r>
              <a:rPr lang="en-US" altLang="zh-CN" dirty="0"/>
              <a:t>: Normalization layer </a:t>
            </a:r>
            <a:endParaRPr lang="en-US" altLang="zh-CN" dirty="0" smtClean="0"/>
          </a:p>
          <a:p>
            <a:r>
              <a:rPr lang="en-US" altLang="zh-CN" dirty="0" smtClean="0"/>
              <a:t>[</a:t>
            </a:r>
            <a:r>
              <a:rPr lang="en-US" altLang="zh-CN" dirty="0"/>
              <a:t>13x13x384] CONV3: 384 3x3 filters at stride 1, pad 1 </a:t>
            </a:r>
            <a:endParaRPr lang="en-US" altLang="zh-CN" dirty="0" smtClean="0"/>
          </a:p>
          <a:p>
            <a:r>
              <a:rPr lang="en-US" altLang="zh-CN" dirty="0" smtClean="0"/>
              <a:t>[</a:t>
            </a:r>
            <a:r>
              <a:rPr lang="en-US" altLang="zh-CN" dirty="0"/>
              <a:t>13x13x384] CONV4: 384 3x3 filters at stride 1, pad 1 </a:t>
            </a:r>
            <a:endParaRPr lang="en-US" altLang="zh-CN" dirty="0" smtClean="0"/>
          </a:p>
          <a:p>
            <a:r>
              <a:rPr lang="en-US" altLang="zh-CN" dirty="0" smtClean="0"/>
              <a:t>[</a:t>
            </a:r>
            <a:r>
              <a:rPr lang="en-US" altLang="zh-CN" dirty="0"/>
              <a:t>13x13x256] CONV5: 256 3x3 filters at stride 1, pad 1 </a:t>
            </a:r>
            <a:endParaRPr lang="en-US" altLang="zh-CN" dirty="0" smtClean="0"/>
          </a:p>
          <a:p>
            <a:r>
              <a:rPr lang="en-US" altLang="zh-CN" dirty="0" smtClean="0"/>
              <a:t>[</a:t>
            </a:r>
            <a:r>
              <a:rPr lang="en-US" altLang="zh-CN" dirty="0"/>
              <a:t>6x6x256] MAX POOL3: 3x3 filters at stride 2 </a:t>
            </a:r>
            <a:endParaRPr lang="en-US" altLang="zh-CN" dirty="0" smtClean="0"/>
          </a:p>
          <a:p>
            <a:r>
              <a:rPr lang="en-US" altLang="zh-CN" dirty="0" smtClean="0"/>
              <a:t>[</a:t>
            </a:r>
            <a:r>
              <a:rPr lang="en-US" altLang="zh-CN" dirty="0"/>
              <a:t>4096] FC6: 4096 neurons </a:t>
            </a:r>
            <a:endParaRPr lang="en-US" altLang="zh-CN" dirty="0" smtClean="0"/>
          </a:p>
          <a:p>
            <a:r>
              <a:rPr lang="en-US" altLang="zh-CN" dirty="0" smtClean="0"/>
              <a:t>[</a:t>
            </a:r>
            <a:r>
              <a:rPr lang="en-US" altLang="zh-CN" dirty="0"/>
              <a:t>4096] FC7: 4096 neurons </a:t>
            </a:r>
            <a:endParaRPr lang="en-US" altLang="zh-CN" dirty="0" smtClean="0"/>
          </a:p>
          <a:p>
            <a:r>
              <a:rPr lang="en-US" altLang="zh-CN" dirty="0" smtClean="0"/>
              <a:t>[</a:t>
            </a:r>
            <a:r>
              <a:rPr lang="en-US" altLang="zh-CN" dirty="0"/>
              <a:t>1000] FC8: 1000 neurons (class scores)</a:t>
            </a:r>
            <a:endParaRPr lang="en-US" altLang="zh-CN" dirty="0">
              <a:solidFill>
                <a:srgbClr val="0070C0"/>
              </a:solidFill>
            </a:endParaRPr>
          </a:p>
        </p:txBody>
      </p:sp>
      <p:pic>
        <p:nvPicPr>
          <p:cNvPr id="4" name="图片 3"/>
          <p:cNvPicPr>
            <a:picLocks noChangeAspect="1"/>
          </p:cNvPicPr>
          <p:nvPr/>
        </p:nvPicPr>
        <p:blipFill>
          <a:blip r:embed="rId2"/>
          <a:stretch>
            <a:fillRect/>
          </a:stretch>
        </p:blipFill>
        <p:spPr>
          <a:xfrm>
            <a:off x="3371644" y="63110"/>
            <a:ext cx="5426668" cy="1805499"/>
          </a:xfrm>
          <a:prstGeom prst="rect">
            <a:avLst/>
          </a:prstGeom>
        </p:spPr>
      </p:pic>
      <p:sp>
        <p:nvSpPr>
          <p:cNvPr id="5" name="文本框 4"/>
          <p:cNvSpPr txBox="1"/>
          <p:nvPr/>
        </p:nvSpPr>
        <p:spPr>
          <a:xfrm>
            <a:off x="628650" y="575036"/>
            <a:ext cx="2343911" cy="369332"/>
          </a:xfrm>
          <a:prstGeom prst="rect">
            <a:avLst/>
          </a:prstGeom>
          <a:noFill/>
        </p:spPr>
        <p:txBody>
          <a:bodyPr wrap="none" rtlCol="0">
            <a:spAutoFit/>
          </a:bodyPr>
          <a:lstStyle/>
          <a:p>
            <a:r>
              <a:rPr lang="en-US" altLang="zh-CN" dirty="0"/>
              <a:t>[</a:t>
            </a:r>
            <a:r>
              <a:rPr lang="en-US" altLang="zh-CN" dirty="0" err="1"/>
              <a:t>Krizhevsky</a:t>
            </a:r>
            <a:r>
              <a:rPr lang="en-US" altLang="zh-CN" dirty="0"/>
              <a:t> et al. 2012]</a:t>
            </a:r>
            <a:endParaRPr kumimoji="1" lang="zh-CN" altLang="en-US" dirty="0"/>
          </a:p>
        </p:txBody>
      </p:sp>
      <p:sp>
        <p:nvSpPr>
          <p:cNvPr id="6" name="文本框 5"/>
          <p:cNvSpPr txBox="1"/>
          <p:nvPr/>
        </p:nvSpPr>
        <p:spPr>
          <a:xfrm>
            <a:off x="5452946" y="2291422"/>
            <a:ext cx="3546088" cy="3970318"/>
          </a:xfrm>
          <a:prstGeom prst="rect">
            <a:avLst/>
          </a:prstGeom>
          <a:noFill/>
        </p:spPr>
        <p:txBody>
          <a:bodyPr wrap="square" rtlCol="0">
            <a:spAutoFit/>
          </a:bodyPr>
          <a:lstStyle/>
          <a:p>
            <a:r>
              <a:rPr lang="en-US" altLang="zh-CN" dirty="0" smtClean="0"/>
              <a:t>More</a:t>
            </a:r>
            <a:r>
              <a:rPr lang="zh-CN" altLang="en-US" dirty="0" smtClean="0"/>
              <a:t> </a:t>
            </a:r>
            <a:r>
              <a:rPr lang="en-US" altLang="zh-CN" dirty="0" smtClean="0"/>
              <a:t>Details: </a:t>
            </a:r>
          </a:p>
          <a:p>
            <a:r>
              <a:rPr lang="en-US" altLang="zh-CN" dirty="0" smtClean="0"/>
              <a:t>-</a:t>
            </a:r>
            <a:r>
              <a:rPr lang="zh-CN" altLang="en-US" dirty="0" smtClean="0"/>
              <a:t>    </a:t>
            </a:r>
            <a:r>
              <a:rPr lang="en-US" altLang="zh-CN" dirty="0" smtClean="0"/>
              <a:t>first </a:t>
            </a:r>
            <a:r>
              <a:rPr lang="en-US" altLang="zh-CN" dirty="0"/>
              <a:t>use of </a:t>
            </a:r>
            <a:r>
              <a:rPr lang="en-US" altLang="zh-CN" dirty="0" err="1"/>
              <a:t>ReLU</a:t>
            </a:r>
            <a:r>
              <a:rPr lang="en-US" altLang="zh-CN" dirty="0"/>
              <a:t> </a:t>
            </a:r>
            <a:endParaRPr lang="en-US" altLang="zh-CN" dirty="0" smtClean="0"/>
          </a:p>
          <a:p>
            <a:pPr marL="285750" indent="-285750">
              <a:buFontTx/>
              <a:buChar char="-"/>
            </a:pPr>
            <a:r>
              <a:rPr lang="en-US" altLang="zh-CN" dirty="0" smtClean="0"/>
              <a:t>used Norm layers (not common anymore) </a:t>
            </a:r>
          </a:p>
          <a:p>
            <a:pPr marL="285750" indent="-285750">
              <a:buFontTx/>
              <a:buChar char="-"/>
            </a:pPr>
            <a:r>
              <a:rPr lang="en-US" altLang="zh-CN" dirty="0" smtClean="0"/>
              <a:t>heavy </a:t>
            </a:r>
            <a:r>
              <a:rPr lang="en-US" altLang="zh-CN" dirty="0"/>
              <a:t>data augmentation </a:t>
            </a:r>
            <a:endParaRPr lang="en-US" altLang="zh-CN" dirty="0" smtClean="0"/>
          </a:p>
          <a:p>
            <a:pPr marL="285750" indent="-285750">
              <a:buFontTx/>
              <a:buChar char="-"/>
            </a:pPr>
            <a:r>
              <a:rPr lang="en-US" altLang="zh-CN" dirty="0" smtClean="0"/>
              <a:t>dropout </a:t>
            </a:r>
            <a:r>
              <a:rPr lang="en-US" altLang="zh-CN" dirty="0"/>
              <a:t>0.5 </a:t>
            </a:r>
            <a:r>
              <a:rPr lang="en-US" altLang="zh-CN" dirty="0" smtClean="0"/>
              <a:t> </a:t>
            </a:r>
          </a:p>
          <a:p>
            <a:pPr marL="285750" indent="-285750">
              <a:buFontTx/>
              <a:buChar char="-"/>
            </a:pPr>
            <a:r>
              <a:rPr lang="en-US" altLang="zh-CN" dirty="0" smtClean="0"/>
              <a:t>batch </a:t>
            </a:r>
            <a:r>
              <a:rPr lang="en-US" altLang="zh-CN" dirty="0"/>
              <a:t>size 128 </a:t>
            </a:r>
            <a:endParaRPr lang="en-US" altLang="zh-CN" dirty="0" smtClean="0"/>
          </a:p>
          <a:p>
            <a:pPr marL="285750" indent="-285750">
              <a:buFontTx/>
              <a:buChar char="-"/>
            </a:pPr>
            <a:r>
              <a:rPr lang="en-US" altLang="zh-CN" dirty="0" smtClean="0"/>
              <a:t>SGD </a:t>
            </a:r>
            <a:r>
              <a:rPr lang="en-US" altLang="zh-CN" dirty="0"/>
              <a:t>Momentum </a:t>
            </a:r>
            <a:r>
              <a:rPr lang="en-US" altLang="zh-CN" dirty="0" smtClean="0"/>
              <a:t>0.9</a:t>
            </a:r>
          </a:p>
          <a:p>
            <a:pPr marL="285750" indent="-285750">
              <a:buFontTx/>
              <a:buChar char="-"/>
            </a:pPr>
            <a:r>
              <a:rPr lang="en-US" altLang="zh-CN" dirty="0" smtClean="0"/>
              <a:t>Learning </a:t>
            </a:r>
            <a:r>
              <a:rPr lang="en-US" altLang="zh-CN" dirty="0"/>
              <a:t>rate 1e-2, reduced by 10 manually when </a:t>
            </a:r>
            <a:r>
              <a:rPr lang="en-US" altLang="zh-CN" dirty="0" err="1"/>
              <a:t>val</a:t>
            </a:r>
            <a:r>
              <a:rPr lang="en-US" altLang="zh-CN" dirty="0"/>
              <a:t> accuracy plateaus </a:t>
            </a:r>
          </a:p>
          <a:p>
            <a:pPr marL="285750" indent="-285750">
              <a:buFontTx/>
              <a:buChar char="-"/>
            </a:pPr>
            <a:r>
              <a:rPr lang="en-US" altLang="zh-CN" dirty="0" smtClean="0"/>
              <a:t>L2 </a:t>
            </a:r>
            <a:r>
              <a:rPr lang="en-US" altLang="zh-CN" dirty="0"/>
              <a:t>weight decay </a:t>
            </a:r>
            <a:r>
              <a:rPr lang="en-US" altLang="zh-CN" dirty="0" smtClean="0"/>
              <a:t>5e-4</a:t>
            </a:r>
          </a:p>
          <a:p>
            <a:pPr marL="285750" indent="-285750">
              <a:buFontTx/>
              <a:buChar char="-"/>
            </a:pPr>
            <a:r>
              <a:rPr lang="en-US" altLang="zh-CN" dirty="0" smtClean="0"/>
              <a:t>7 </a:t>
            </a:r>
            <a:r>
              <a:rPr lang="en-US" altLang="zh-CN" dirty="0"/>
              <a:t>CNN ensemble: 18.2% -&gt; 15.4%</a:t>
            </a:r>
            <a:endParaRPr kumimoji="1" lang="zh-CN" altLang="en-US" dirty="0"/>
          </a:p>
        </p:txBody>
      </p:sp>
    </p:spTree>
    <p:extLst>
      <p:ext uri="{BB962C8B-B14F-4D97-AF65-F5344CB8AC3E}">
        <p14:creationId xmlns:p14="http://schemas.microsoft.com/office/powerpoint/2010/main" val="146928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12273" y="2877015"/>
            <a:ext cx="2394886" cy="707886"/>
          </a:xfrm>
          <a:prstGeom prst="rect">
            <a:avLst/>
          </a:prstGeom>
          <a:noFill/>
        </p:spPr>
        <p:txBody>
          <a:bodyPr wrap="none" rtlCol="0">
            <a:spAutoFit/>
          </a:bodyPr>
          <a:lstStyle/>
          <a:p>
            <a:r>
              <a:rPr kumimoji="1" lang="en-US" altLang="zh-CN" sz="4000" b="1" dirty="0" smtClean="0"/>
              <a:t>Thank</a:t>
            </a:r>
            <a:r>
              <a:rPr kumimoji="1" lang="zh-CN" altLang="en-US" sz="4000" b="1" dirty="0" smtClean="0"/>
              <a:t> </a:t>
            </a:r>
            <a:r>
              <a:rPr kumimoji="1" lang="en-US" altLang="zh-CN" sz="4000" b="1" dirty="0" smtClean="0"/>
              <a:t>you</a:t>
            </a:r>
            <a:endParaRPr kumimoji="1" lang="zh-CN" altLang="en-US" sz="4000" b="1" dirty="0"/>
          </a:p>
        </p:txBody>
      </p:sp>
    </p:spTree>
    <p:extLst>
      <p:ext uri="{BB962C8B-B14F-4D97-AF65-F5344CB8AC3E}">
        <p14:creationId xmlns:p14="http://schemas.microsoft.com/office/powerpoint/2010/main" val="56545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 Mapping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t>Example.</a:t>
                </a:r>
                <a:r>
                  <a:rPr lang="en-US" dirty="0"/>
                  <a:t> Non-linear classifiers.</a:t>
                </a:r>
              </a:p>
              <a:p>
                <a:pPr marL="0" indent="0">
                  <a:buNone/>
                </a:pPr>
                <a:endParaRPr lang="en-US" dirty="0"/>
              </a:p>
              <a:p>
                <a:pPr marL="0" indent="0">
                  <a:buNone/>
                </a:pPr>
                <a:r>
                  <a:rPr lang="en-US" dirty="0"/>
                  <a:t> </a:t>
                </a:r>
                <a14:m>
                  <m:oMath xmlns:m="http://schemas.openxmlformats.org/officeDocument/2006/math">
                    <m:r>
                      <a:rPr lang="en-US" sz="2400" i="1" dirty="0" smtClean="0">
                        <a:latin typeface="Cambria Math" panose="02040503050406030204" pitchFamily="18" charset="0"/>
                      </a:rPr>
                      <m:t>h</m:t>
                    </m:r>
                    <m:d>
                      <m:dPr>
                        <m:ctrlPr>
                          <a:rPr lang="en-US" sz="2400" i="1" dirty="0">
                            <a:latin typeface="Cambria Math" charset="0"/>
                          </a:rPr>
                        </m:ctrlPr>
                      </m:dPr>
                      <m:e>
                        <m:r>
                          <a:rPr lang="en-US" sz="2400" i="1" dirty="0">
                            <a:latin typeface="Cambria Math" panose="02040503050406030204" pitchFamily="18" charset="0"/>
                          </a:rPr>
                          <m:t>𝑥</m:t>
                        </m:r>
                        <m:r>
                          <a:rPr lang="en-US" sz="2400" dirty="0">
                            <a:latin typeface="Cambria Math" panose="02040503050406030204" pitchFamily="18" charset="0"/>
                          </a:rPr>
                          <m:t>;</m:t>
                        </m:r>
                        <m:r>
                          <a:rPr lang="en-US" sz="2400" i="1" dirty="0">
                            <a:latin typeface="Cambria Math" panose="02040503050406030204" pitchFamily="18" charset="0"/>
                          </a:rPr>
                          <m:t>𝜃</m:t>
                        </m:r>
                        <m:r>
                          <a:rPr lang="en-US" sz="2400" dirty="0">
                            <a:latin typeface="Cambria Math" panose="02040503050406030204" pitchFamily="18" charset="0"/>
                          </a:rPr>
                          <m:t>,</m:t>
                        </m:r>
                        <m:sSub>
                          <m:sSubPr>
                            <m:ctrlPr>
                              <a:rPr lang="en-US" sz="2400" i="1" dirty="0">
                                <a:latin typeface="Cambria Math" charset="0"/>
                              </a:rPr>
                            </m:ctrlPr>
                          </m:sSubPr>
                          <m:e>
                            <m:r>
                              <a:rPr lang="en-US" sz="2400" i="1" dirty="0">
                                <a:latin typeface="Cambria Math" panose="02040503050406030204" pitchFamily="18" charset="0"/>
                              </a:rPr>
                              <m:t>𝜃</m:t>
                            </m:r>
                          </m:e>
                          <m:sub>
                            <m:r>
                              <a:rPr lang="en-US" sz="2400" i="1" dirty="0">
                                <a:latin typeface="Cambria Math" panose="02040503050406030204" pitchFamily="18" charset="0"/>
                              </a:rPr>
                              <m:t>0</m:t>
                            </m:r>
                          </m:sub>
                        </m:sSub>
                      </m:e>
                    </m:d>
                  </m:oMath>
                </a14:m>
                <a:r>
                  <a:rPr lang="en-US" sz="2400" i="1" dirty="0">
                    <a:latin typeface="Cambria Math" panose="02040503050406030204" pitchFamily="18" charset="0"/>
                  </a:rPr>
                  <a:t>	</a:t>
                </a:r>
              </a:p>
              <a:p>
                <a:pPr marL="0" indent="0">
                  <a:buNone/>
                </a:pPr>
                <a:r>
                  <a:rPr lang="en-US" sz="2400" i="1" dirty="0">
                    <a:latin typeface="Cambria Math" panose="02040503050406030204" pitchFamily="18" charset="0"/>
                  </a:rPr>
                  <a:t> </a:t>
                </a:r>
                <a14:m>
                  <m:oMath xmlns:m="http://schemas.openxmlformats.org/officeDocument/2006/math">
                    <m:r>
                      <a:rPr lang="en-US" sz="2400" dirty="0">
                        <a:latin typeface="Cambria Math" panose="02040503050406030204" pitchFamily="18" charset="0"/>
                      </a:rPr>
                      <m:t>=</m:t>
                    </m:r>
                    <m:r>
                      <m:rPr>
                        <m:sty m:val="p"/>
                      </m:rPr>
                      <a:rPr lang="en-US" sz="2400" dirty="0">
                        <a:latin typeface="Cambria Math" panose="02040503050406030204" pitchFamily="18" charset="0"/>
                      </a:rPr>
                      <m:t>sign</m:t>
                    </m:r>
                    <m:d>
                      <m:dPr>
                        <m:ctrlPr>
                          <a:rPr lang="en-US" sz="2400" i="1" dirty="0">
                            <a:latin typeface="Cambria Math" charset="0"/>
                          </a:rPr>
                        </m:ctrlPr>
                      </m:dPr>
                      <m:e>
                        <m:sSup>
                          <m:sSupPr>
                            <m:ctrlPr>
                              <a:rPr lang="en-US" sz="2400" b="0" i="1" dirty="0" smtClean="0">
                                <a:latin typeface="Cambria Math" charset="0"/>
                              </a:rPr>
                            </m:ctrlPr>
                          </m:sSupPr>
                          <m:e>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−1</m:t>
                                </m:r>
                              </m:e>
                            </m:d>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charset="0"/>
                              </a:rPr>
                            </m:ctrlPr>
                          </m:sSupPr>
                          <m:e>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−2</m:t>
                                </m:r>
                              </m:e>
                            </m:d>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−9</m:t>
                        </m:r>
                      </m:e>
                    </m:d>
                  </m:oMath>
                </a14:m>
                <a:endParaRPr lang="en-US" sz="2400" i="1" dirty="0">
                  <a:latin typeface="Cambria Math" panose="02040503050406030204" pitchFamily="18" charset="0"/>
                </a:endParaRPr>
              </a:p>
              <a:p>
                <a:pPr marL="0" indent="0">
                  <a:buNone/>
                </a:pPr>
                <a:r>
                  <a:rPr lang="en-US" sz="2400" dirty="0"/>
                  <a:t> </a:t>
                </a:r>
                <a14:m>
                  <m:oMath xmlns:m="http://schemas.openxmlformats.org/officeDocument/2006/math">
                    <m:r>
                      <a:rPr lang="en-US" sz="2400" dirty="0">
                        <a:latin typeface="Cambria Math" panose="02040503050406030204" pitchFamily="18" charset="0"/>
                      </a:rPr>
                      <m:t>=</m:t>
                    </m:r>
                    <m:r>
                      <m:rPr>
                        <m:sty m:val="p"/>
                      </m:rPr>
                      <a:rPr lang="en-US" sz="2400" dirty="0">
                        <a:latin typeface="Cambria Math" panose="02040503050406030204" pitchFamily="18" charset="0"/>
                      </a:rPr>
                      <m:t>sign</m:t>
                    </m:r>
                    <m:d>
                      <m:dPr>
                        <m:ctrlPr>
                          <a:rPr lang="en-US" sz="2400" i="1" dirty="0">
                            <a:latin typeface="Cambria Math" charset="0"/>
                          </a:rPr>
                        </m:ctrlPr>
                      </m:dPr>
                      <m:e>
                        <m:r>
                          <a:rPr lang="en-US" sz="2400" b="0" i="1" dirty="0" smtClean="0">
                            <a:latin typeface="Cambria Math" panose="02040503050406030204" pitchFamily="18" charset="0"/>
                          </a:rPr>
                          <m:t>−4−2</m:t>
                        </m:r>
                        <m:sSub>
                          <m:sSubPr>
                            <m:ctrlPr>
                              <a:rPr lang="en-US" sz="2400" i="1" dirty="0">
                                <a:latin typeface="Cambria Math"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b="0" i="1" dirty="0" smtClean="0">
                            <a:latin typeface="Cambria Math" panose="02040503050406030204" pitchFamily="18" charset="0"/>
                          </a:rPr>
                          <m:t>−4</m:t>
                        </m:r>
                        <m:sSub>
                          <m:sSubPr>
                            <m:ctrlPr>
                              <a:rPr lang="en-US" sz="2400" i="1" dirty="0">
                                <a:latin typeface="Cambria Math"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2</m:t>
                            </m:r>
                          </m:sub>
                        </m:sSub>
                        <m:r>
                          <a:rPr lang="en-US" sz="2400" i="1" dirty="0">
                            <a:latin typeface="Cambria Math" panose="02040503050406030204" pitchFamily="18" charset="0"/>
                          </a:rPr>
                          <m:t>+</m:t>
                        </m:r>
                        <m:sSubSup>
                          <m:sSubSupPr>
                            <m:ctrlPr>
                              <a:rPr lang="en-US" sz="2400" i="1" dirty="0">
                                <a:latin typeface="Cambria Math"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1</m:t>
                            </m:r>
                          </m:sub>
                          <m:sup>
                            <m:r>
                              <a:rPr lang="en-US" sz="2400" i="1" dirty="0">
                                <a:latin typeface="Cambria Math" panose="02040503050406030204" pitchFamily="18" charset="0"/>
                              </a:rPr>
                              <m:t>2</m:t>
                            </m:r>
                          </m:sup>
                        </m:sSubSup>
                        <m:r>
                          <a:rPr lang="en-US" sz="2400" i="1" dirty="0">
                            <a:latin typeface="Cambria Math" panose="02040503050406030204" pitchFamily="18" charset="0"/>
                          </a:rPr>
                          <m:t>+</m:t>
                        </m:r>
                        <m:sSubSup>
                          <m:sSubSupPr>
                            <m:ctrlPr>
                              <a:rPr lang="en-US" sz="2400" i="1" dirty="0">
                                <a:latin typeface="Cambria Math"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2</m:t>
                            </m:r>
                          </m:sub>
                          <m:sup>
                            <m:r>
                              <a:rPr lang="en-US" sz="2400" i="1" dirty="0">
                                <a:latin typeface="Cambria Math" panose="02040503050406030204" pitchFamily="18" charset="0"/>
                              </a:rPr>
                              <m:t>2</m:t>
                            </m:r>
                          </m:sup>
                        </m:sSubSup>
                      </m:e>
                    </m:d>
                  </m:oMath>
                </a14:m>
                <a:r>
                  <a:rPr lang="en-US" sz="2400"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2241"/>
                </a:stretch>
              </a:blipFill>
            </p:spPr>
            <p:txBody>
              <a:bodyPr/>
              <a:lstStyle/>
              <a:p>
                <a:r>
                  <a:rPr lang="zh-CN" altLang="en-US">
                    <a:noFill/>
                  </a:rPr>
                  <a:t> </a:t>
                </a:r>
              </a:p>
            </p:txBody>
          </p:sp>
        </mc:Fallback>
      </mc:AlternateContent>
      <p:cxnSp>
        <p:nvCxnSpPr>
          <p:cNvPr id="5" name="Straight Connector 4"/>
          <p:cNvCxnSpPr/>
          <p:nvPr/>
        </p:nvCxnSpPr>
        <p:spPr>
          <a:xfrm flipV="1">
            <a:off x="6780486" y="2899160"/>
            <a:ext cx="0" cy="266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789886" y="4804160"/>
            <a:ext cx="289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056586" y="3179379"/>
            <a:ext cx="2057400" cy="2057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753959" y="3608000"/>
            <a:ext cx="338554" cy="369332"/>
          </a:xfrm>
          <a:prstGeom prst="rect">
            <a:avLst/>
          </a:prstGeom>
        </p:spPr>
        <p:txBody>
          <a:bodyPr wrap="none">
            <a:spAutoFit/>
          </a:bodyPr>
          <a:lstStyle/>
          <a:p>
            <a:r>
              <a:rPr lang="en-US" dirty="0">
                <a:solidFill>
                  <a:srgbClr val="0070C0"/>
                </a:solidFill>
              </a:rPr>
              <a:t>+</a:t>
            </a:r>
          </a:p>
        </p:txBody>
      </p:sp>
      <p:sp>
        <p:nvSpPr>
          <p:cNvPr id="17" name="Rectangle 16"/>
          <p:cNvSpPr/>
          <p:nvPr/>
        </p:nvSpPr>
        <p:spPr>
          <a:xfrm>
            <a:off x="7864866" y="3119157"/>
            <a:ext cx="338554" cy="369332"/>
          </a:xfrm>
          <a:prstGeom prst="rect">
            <a:avLst/>
          </a:prstGeom>
        </p:spPr>
        <p:txBody>
          <a:bodyPr wrap="none">
            <a:spAutoFit/>
          </a:bodyPr>
          <a:lstStyle/>
          <a:p>
            <a:r>
              <a:rPr lang="en-US" dirty="0">
                <a:solidFill>
                  <a:srgbClr val="0070C0"/>
                </a:solidFill>
              </a:rPr>
              <a:t>+</a:t>
            </a:r>
          </a:p>
        </p:txBody>
      </p:sp>
      <p:sp>
        <p:nvSpPr>
          <p:cNvPr id="18" name="Rectangle 17"/>
          <p:cNvSpPr/>
          <p:nvPr/>
        </p:nvSpPr>
        <p:spPr>
          <a:xfrm>
            <a:off x="7317053" y="5235993"/>
            <a:ext cx="338554" cy="369332"/>
          </a:xfrm>
          <a:prstGeom prst="rect">
            <a:avLst/>
          </a:prstGeom>
        </p:spPr>
        <p:txBody>
          <a:bodyPr wrap="none">
            <a:spAutoFit/>
          </a:bodyPr>
          <a:lstStyle/>
          <a:p>
            <a:r>
              <a:rPr lang="en-US" dirty="0">
                <a:solidFill>
                  <a:srgbClr val="0070C0"/>
                </a:solidFill>
              </a:rPr>
              <a:t>+</a:t>
            </a:r>
          </a:p>
        </p:txBody>
      </p:sp>
      <p:sp>
        <p:nvSpPr>
          <p:cNvPr id="19" name="Rectangle 18"/>
          <p:cNvSpPr/>
          <p:nvPr/>
        </p:nvSpPr>
        <p:spPr>
          <a:xfrm>
            <a:off x="6240009" y="5133542"/>
            <a:ext cx="338554" cy="369332"/>
          </a:xfrm>
          <a:prstGeom prst="rect">
            <a:avLst/>
          </a:prstGeom>
        </p:spPr>
        <p:txBody>
          <a:bodyPr wrap="none">
            <a:spAutoFit/>
          </a:bodyPr>
          <a:lstStyle/>
          <a:p>
            <a:r>
              <a:rPr lang="en-US" dirty="0">
                <a:solidFill>
                  <a:srgbClr val="0070C0"/>
                </a:solidFill>
              </a:rPr>
              <a:t>+</a:t>
            </a:r>
          </a:p>
        </p:txBody>
      </p:sp>
      <p:sp>
        <p:nvSpPr>
          <p:cNvPr id="20" name="Rectangle 19"/>
          <p:cNvSpPr/>
          <p:nvPr/>
        </p:nvSpPr>
        <p:spPr>
          <a:xfrm>
            <a:off x="6816413" y="3622438"/>
            <a:ext cx="300082" cy="369332"/>
          </a:xfrm>
          <a:prstGeom prst="rect">
            <a:avLst/>
          </a:prstGeom>
        </p:spPr>
        <p:txBody>
          <a:bodyPr wrap="none">
            <a:spAutoFit/>
          </a:bodyPr>
          <a:lstStyle/>
          <a:p>
            <a:r>
              <a:rPr lang="en-US" dirty="0">
                <a:solidFill>
                  <a:srgbClr val="FF0000"/>
                </a:solidFill>
              </a:rPr>
              <a:t>–</a:t>
            </a:r>
          </a:p>
        </p:txBody>
      </p:sp>
      <p:sp>
        <p:nvSpPr>
          <p:cNvPr id="21" name="Rectangle 20"/>
          <p:cNvSpPr/>
          <p:nvPr/>
        </p:nvSpPr>
        <p:spPr>
          <a:xfrm>
            <a:off x="7355525" y="3900986"/>
            <a:ext cx="300082" cy="369332"/>
          </a:xfrm>
          <a:prstGeom prst="rect">
            <a:avLst/>
          </a:prstGeom>
        </p:spPr>
        <p:txBody>
          <a:bodyPr wrap="none">
            <a:spAutoFit/>
          </a:bodyPr>
          <a:lstStyle/>
          <a:p>
            <a:r>
              <a:rPr lang="en-US" dirty="0">
                <a:solidFill>
                  <a:srgbClr val="FF0000"/>
                </a:solidFill>
              </a:rPr>
              <a:t>–</a:t>
            </a:r>
          </a:p>
        </p:txBody>
      </p:sp>
      <p:sp>
        <p:nvSpPr>
          <p:cNvPr id="23" name="Rectangle 22"/>
          <p:cNvSpPr/>
          <p:nvPr/>
        </p:nvSpPr>
        <p:spPr>
          <a:xfrm>
            <a:off x="7255748" y="4403578"/>
            <a:ext cx="300082" cy="369332"/>
          </a:xfrm>
          <a:prstGeom prst="rect">
            <a:avLst/>
          </a:prstGeom>
        </p:spPr>
        <p:txBody>
          <a:bodyPr wrap="none">
            <a:spAutoFit/>
          </a:bodyPr>
          <a:lstStyle/>
          <a:p>
            <a:r>
              <a:rPr lang="en-US" dirty="0">
                <a:solidFill>
                  <a:srgbClr val="FF0000"/>
                </a:solidFill>
              </a:rPr>
              <a:t>–</a:t>
            </a:r>
          </a:p>
        </p:txBody>
      </p:sp>
      <p:sp>
        <p:nvSpPr>
          <p:cNvPr id="24" name="Rectangle 23"/>
          <p:cNvSpPr/>
          <p:nvPr/>
        </p:nvSpPr>
        <p:spPr>
          <a:xfrm>
            <a:off x="6197013" y="3920781"/>
            <a:ext cx="300082" cy="369332"/>
          </a:xfrm>
          <a:prstGeom prst="rect">
            <a:avLst/>
          </a:prstGeom>
        </p:spPr>
        <p:txBody>
          <a:bodyPr wrap="none">
            <a:spAutoFit/>
          </a:bodyPr>
          <a:lstStyle/>
          <a:p>
            <a:r>
              <a:rPr lang="en-US" dirty="0">
                <a:solidFill>
                  <a:srgbClr val="FF0000"/>
                </a:solidFill>
              </a:rPr>
              <a:t>–</a:t>
            </a:r>
          </a:p>
        </p:txBody>
      </p:sp>
    </p:spTree>
    <p:extLst>
      <p:ext uri="{BB962C8B-B14F-4D97-AF65-F5344CB8AC3E}">
        <p14:creationId xmlns:p14="http://schemas.microsoft.com/office/powerpoint/2010/main" val="8492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b="1" dirty="0" smtClean="0"/>
                  <a:t>High-Dimensional Features.</a:t>
                </a:r>
              </a:p>
              <a:p>
                <a:pPr marL="0" indent="0">
                  <a:buNone/>
                </a:pPr>
                <a:r>
                  <a:rPr lang="en-US" sz="2400" dirty="0"/>
                  <a:t/>
                </a:r>
                <a:br>
                  <a:rPr lang="en-US" sz="2400" dirty="0"/>
                </a:br>
                <a:r>
                  <a:rPr lang="en-US" sz="2400" dirty="0"/>
                  <a:t>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m:t>
                    </m:r>
                    <m:d>
                      <m:dPr>
                        <m:ctrlPr>
                          <a:rPr lang="en-US" sz="2000" i="1">
                            <a:latin typeface="Cambria Math" charset="0"/>
                          </a:rPr>
                        </m:ctrlPr>
                      </m:dPr>
                      <m:e>
                        <m:sSub>
                          <m:sSubPr>
                            <m:ctrlPr>
                              <a:rPr lang="en-US" sz="2000" i="1">
                                <a:latin typeface="Cambria Math"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1000</m:t>
                            </m:r>
                          </m:sub>
                        </m:sSub>
                      </m:e>
                    </m:d>
                    <m:r>
                      <a:rPr lang="en-US" sz="2000" b="0" i="1" smtClean="0">
                        <a:latin typeface="Cambria Math" panose="02040503050406030204" pitchFamily="18" charset="0"/>
                      </a:rPr>
                      <m:t>∈</m:t>
                    </m:r>
                    <m:sSup>
                      <m:sSupPr>
                        <m:ctrlPr>
                          <a:rPr lang="en-US" sz="2000" b="0" i="1" smtClean="0">
                            <a:latin typeface="Cambria Math" charset="0"/>
                          </a:rPr>
                        </m:ctrlPr>
                      </m:sSupPr>
                      <m:e>
                        <m:r>
                          <a:rPr lang="en-US" sz="2000" b="0" i="1" smtClean="0">
                            <a:latin typeface="Cambria Math" panose="02040503050406030204" pitchFamily="18" charset="0"/>
                          </a:rPr>
                          <m:t>ℝ</m:t>
                        </m:r>
                      </m:e>
                      <m:sup>
                        <m:r>
                          <a:rPr lang="en-US" sz="2000" b="0" i="1" smtClean="0">
                            <a:latin typeface="Cambria Math" panose="02040503050406030204" pitchFamily="18" charset="0"/>
                          </a:rPr>
                          <m:t>1000</m:t>
                        </m:r>
                      </m:sup>
                    </m:sSup>
                  </m:oMath>
                </a14:m>
                <a:endParaRPr lang="en-US" sz="2000" dirty="0"/>
              </a:p>
              <a:p>
                <a:pPr marL="0" indent="0">
                  <a:buNone/>
                </a:pPr>
                <a:r>
                  <a:rPr lang="en-US" sz="2000" dirty="0"/>
                  <a:t>	</a:t>
                </a:r>
                <a14:m>
                  <m:oMath xmlns:m="http://schemas.openxmlformats.org/officeDocument/2006/math">
                    <m:r>
                      <a:rPr lang="en-US" sz="2000" i="1" dirty="0">
                        <a:latin typeface="Cambria Math" panose="02040503050406030204" pitchFamily="18" charset="0"/>
                      </a:rPr>
                      <m:t>𝜙</m:t>
                    </m:r>
                    <m:d>
                      <m:dPr>
                        <m:ctrlPr>
                          <a:rPr lang="en-US" sz="2000" i="1" dirty="0">
                            <a:latin typeface="Cambria Math" charset="0"/>
                          </a:rPr>
                        </m:ctrlPr>
                      </m:dPr>
                      <m:e>
                        <m:r>
                          <a:rPr lang="en-US" sz="2000" i="1" dirty="0">
                            <a:latin typeface="Cambria Math" panose="02040503050406030204" pitchFamily="18" charset="0"/>
                          </a:rPr>
                          <m:t>𝑥</m:t>
                        </m:r>
                      </m:e>
                    </m:d>
                    <m:r>
                      <a:rPr lang="en-US" sz="2000" i="1" dirty="0">
                        <a:latin typeface="Cambria Math" panose="02040503050406030204" pitchFamily="18" charset="0"/>
                      </a:rPr>
                      <m:t>=</m:t>
                    </m:r>
                    <m:d>
                      <m:dPr>
                        <m:ctrlPr>
                          <a:rPr lang="en-US" sz="2000" i="1" dirty="0">
                            <a:latin typeface="Cambria Math" charset="0"/>
                          </a:rPr>
                        </m:ctrlPr>
                      </m:dPr>
                      <m:e>
                        <m:r>
                          <a:rPr lang="en-US" sz="2000" b="0" i="1" dirty="0" smtClean="0">
                            <a:latin typeface="Cambria Math" panose="02040503050406030204" pitchFamily="18" charset="0"/>
                          </a:rPr>
                          <m:t>1,</m:t>
                        </m:r>
                        <m:sSub>
                          <m:sSubPr>
                            <m:ctrlPr>
                              <a:rPr lang="en-US" sz="2000" i="1" dirty="0">
                                <a:latin typeface="Cambria Math" charset="0"/>
                              </a:rPr>
                            </m:ctrlPr>
                          </m:sSubPr>
                          <m:e>
                            <m:r>
                              <a:rPr lang="en-US" sz="2000" b="0" i="1" dirty="0" smtClean="0">
                                <a:latin typeface="Cambria Math" panose="02040503050406030204" pitchFamily="18" charset="0"/>
                              </a:rPr>
                              <m:t>…,</m:t>
                            </m:r>
                            <m:rad>
                              <m:radPr>
                                <m:degHide m:val="on"/>
                                <m:ctrlPr>
                                  <a:rPr lang="en-US" sz="2000" i="1" dirty="0">
                                    <a:latin typeface="Cambria Math" charset="0"/>
                                  </a:rPr>
                                </m:ctrlPr>
                              </m:radPr>
                              <m:deg/>
                              <m:e>
                                <m:r>
                                  <a:rPr lang="en-US" sz="2000" i="1" dirty="0">
                                    <a:latin typeface="Cambria Math" panose="02040503050406030204" pitchFamily="18" charset="0"/>
                                  </a:rPr>
                                  <m:t>2</m:t>
                                </m:r>
                              </m:e>
                            </m:rad>
                            <m:r>
                              <a:rPr lang="en-US" sz="2000" i="1" dirty="0">
                                <a:latin typeface="Cambria Math" panose="02040503050406030204" pitchFamily="18" charset="0"/>
                              </a:rPr>
                              <m:t>𝑥</m:t>
                            </m:r>
                          </m:e>
                          <m:sub>
                            <m:r>
                              <a:rPr lang="en-US" sz="2000" b="0" i="1" dirty="0" smtClean="0">
                                <a:latin typeface="Cambria Math" panose="02040503050406030204" pitchFamily="18" charset="0"/>
                              </a:rPr>
                              <m:t>𝑖</m:t>
                            </m:r>
                          </m:sub>
                        </m:sSub>
                        <m:r>
                          <a:rPr lang="en-US" sz="2000" i="1" dirty="0">
                            <a:latin typeface="Cambria Math" panose="02040503050406030204" pitchFamily="18" charset="0"/>
                          </a:rPr>
                          <m:t>,</m:t>
                        </m:r>
                        <m:r>
                          <a:rPr lang="en-US" sz="2000" b="0" i="1" dirty="0" smtClean="0">
                            <a:latin typeface="Cambria Math" panose="02040503050406030204" pitchFamily="18" charset="0"/>
                          </a:rPr>
                          <m:t>…, </m:t>
                        </m:r>
                        <m:rad>
                          <m:radPr>
                            <m:degHide m:val="on"/>
                            <m:ctrlPr>
                              <a:rPr lang="en-US" sz="2000" b="0" i="1" dirty="0" smtClean="0">
                                <a:latin typeface="Cambria Math" charset="0"/>
                              </a:rPr>
                            </m:ctrlPr>
                          </m:radPr>
                          <m:deg/>
                          <m:e>
                            <m:r>
                              <a:rPr lang="en-US" sz="2000" b="0" i="1" dirty="0" smtClean="0">
                                <a:latin typeface="Cambria Math" panose="02040503050406030204" pitchFamily="18" charset="0"/>
                              </a:rPr>
                              <m:t>2</m:t>
                            </m:r>
                          </m:e>
                        </m:rad>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𝑖</m:t>
                            </m:r>
                          </m:sub>
                        </m:sSub>
                        <m:sSub>
                          <m:sSubPr>
                            <m:ctrlPr>
                              <a:rPr lang="en-US" sz="2000" b="0" i="1" dirty="0" smtClean="0">
                                <a:latin typeface="Cambria Math"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𝑗</m:t>
                            </m:r>
                          </m:sub>
                        </m:sSub>
                        <m:r>
                          <a:rPr lang="en-US" sz="2000" b="0" i="1" dirty="0" smtClean="0">
                            <a:latin typeface="Cambria Math" panose="02040503050406030204" pitchFamily="18" charset="0"/>
                          </a:rPr>
                          <m:t>, …</m:t>
                        </m:r>
                        <m:sSubSup>
                          <m:sSubSupPr>
                            <m:ctrlPr>
                              <a:rPr lang="en-US" sz="2000" i="1" dirty="0">
                                <a:latin typeface="Cambria Math" charset="0"/>
                              </a:rPr>
                            </m:ctrlPr>
                          </m:sSubSupPr>
                          <m:e>
                            <m:r>
                              <a:rPr lang="en-US" sz="2000" b="0" i="1" dirty="0" smtClean="0">
                                <a:latin typeface="Cambria Math" panose="02040503050406030204" pitchFamily="18" charset="0"/>
                              </a:rPr>
                              <m:t>,</m:t>
                            </m:r>
                            <m:r>
                              <a:rPr lang="en-US" sz="2000" i="1" dirty="0">
                                <a:latin typeface="Cambria Math" panose="02040503050406030204" pitchFamily="18" charset="0"/>
                              </a:rPr>
                              <m:t>𝑥</m:t>
                            </m:r>
                          </m:e>
                          <m:sub>
                            <m:r>
                              <a:rPr lang="en-US" sz="2000" b="0" i="1" dirty="0" smtClean="0">
                                <a:latin typeface="Cambria Math" panose="02040503050406030204" pitchFamily="18" charset="0"/>
                              </a:rPr>
                              <m:t>𝑖</m:t>
                            </m:r>
                          </m:sub>
                          <m:sup>
                            <m:r>
                              <a:rPr lang="en-US" sz="2000" i="1" dirty="0">
                                <a:latin typeface="Cambria Math" panose="02040503050406030204" pitchFamily="18" charset="0"/>
                              </a:rPr>
                              <m:t>2</m:t>
                            </m:r>
                          </m:sup>
                        </m:sSubSup>
                        <m:r>
                          <a:rPr lang="en-US" sz="2000" i="1" dirty="0">
                            <a:latin typeface="Cambria Math" panose="02040503050406030204" pitchFamily="18" charset="0"/>
                          </a:rPr>
                          <m:t>, </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m:t>
                    </m:r>
                    <m:sSup>
                      <m:sSupPr>
                        <m:ctrlPr>
                          <a:rPr lang="en-US" sz="2000" b="0" i="1" dirty="0" smtClean="0">
                            <a:latin typeface="Cambria Math" charset="0"/>
                          </a:rPr>
                        </m:ctrlPr>
                      </m:sSupPr>
                      <m:e>
                        <m:r>
                          <a:rPr lang="en-US" sz="2000" b="0" i="1" dirty="0" smtClean="0">
                            <a:latin typeface="Cambria Math" panose="02040503050406030204" pitchFamily="18" charset="0"/>
                          </a:rPr>
                          <m:t>ℝ</m:t>
                        </m:r>
                      </m:e>
                      <m:sup>
                        <m:r>
                          <a:rPr lang="en-US" sz="2000" b="0" i="1" dirty="0" smtClean="0">
                            <a:latin typeface="Cambria Math" panose="02040503050406030204" pitchFamily="18" charset="0"/>
                          </a:rPr>
                          <m:t>501501</m:t>
                        </m:r>
                      </m:sup>
                    </m:sSup>
                  </m:oMath>
                </a14:m>
                <a:endParaRPr lang="en-US" sz="2400" dirty="0"/>
              </a:p>
              <a:p>
                <a:pPr marL="0" indent="0">
                  <a:buNone/>
                </a:pPr>
                <a:endParaRPr lang="en-US" sz="2400" dirty="0"/>
              </a:p>
              <a:p>
                <a:pPr marL="0" indent="0">
                  <a:buNone/>
                </a:pPr>
                <a:r>
                  <a:rPr lang="en-US" altLang="zh-CN" sz="2400" b="1" dirty="0" smtClean="0"/>
                  <a:t>Complexity	</a:t>
                </a:r>
              </a:p>
              <a:p>
                <a:pPr marL="0" indent="0">
                  <a:buNone/>
                </a:pPr>
                <a:r>
                  <a:rPr lang="en-US" sz="2400" b="1" dirty="0"/>
                  <a:t>	</a:t>
                </a:r>
                <a:r>
                  <a:rPr lang="en-US" altLang="zh-CN" sz="2400" b="1" dirty="0" smtClean="0"/>
                  <a:t>Inner</a:t>
                </a:r>
                <a:r>
                  <a:rPr lang="zh-CN" altLang="en-US" sz="2400" b="1" dirty="0" smtClean="0"/>
                  <a:t> </a:t>
                </a:r>
                <a:r>
                  <a:rPr lang="en-US" altLang="zh-CN" sz="2400" b="1" dirty="0" smtClean="0"/>
                  <a:t>product:</a:t>
                </a:r>
                <a:r>
                  <a:rPr lang="zh-CN" altLang="en-US" sz="2400" b="1" dirty="0" smtClean="0"/>
                  <a:t> </a:t>
                </a:r>
                <a14:m>
                  <m:oMath xmlns:m="http://schemas.openxmlformats.org/officeDocument/2006/math">
                    <m:r>
                      <a:rPr lang="en-US" altLang="zh-CN" sz="2400" b="1" i="1" smtClean="0">
                        <a:latin typeface="Cambria Math" charset="0"/>
                      </a:rPr>
                      <m:t>𝑶</m:t>
                    </m:r>
                    <m:r>
                      <a:rPr lang="en-US" altLang="zh-CN" sz="2400" b="1" i="1" smtClean="0">
                        <a:latin typeface="Cambria Math" charset="0"/>
                      </a:rPr>
                      <m:t>(</m:t>
                    </m:r>
                    <m:r>
                      <a:rPr lang="en-US" altLang="zh-CN" sz="2400" b="1" i="1" smtClean="0">
                        <a:latin typeface="Cambria Math" charset="0"/>
                      </a:rPr>
                      <m:t>𝒅</m:t>
                    </m:r>
                    <m:r>
                      <a:rPr lang="en-US" altLang="zh-CN" sz="2400" b="1" i="1" smtClean="0">
                        <a:latin typeface="Cambria Math" charset="0"/>
                      </a:rPr>
                      <m:t>)</m:t>
                    </m:r>
                  </m:oMath>
                </a14:m>
                <a:endParaRPr lang="en-US" altLang="zh-CN" sz="2400" b="1" dirty="0" smtClean="0"/>
              </a:p>
              <a:p>
                <a:pPr marL="0" indent="0">
                  <a:buNone/>
                </a:pPr>
                <a:r>
                  <a:rPr lang="en-US" sz="2400" dirty="0" smtClean="0"/>
                  <a:t/>
                </a:r>
                <a:br>
                  <a:rPr lang="en-US" sz="2400" dirty="0" smtClean="0"/>
                </a:br>
                <a:r>
                  <a:rPr lang="en-US" sz="2400" dirty="0" smtClean="0"/>
                  <a:t>	Computing </a:t>
                </a:r>
                <a14:m>
                  <m:oMath xmlns:m="http://schemas.openxmlformats.org/officeDocument/2006/math">
                    <m:r>
                      <a:rPr lang="en-US" sz="2400" i="1" dirty="0">
                        <a:latin typeface="Cambria Math" panose="02040503050406030204" pitchFamily="18" charset="0"/>
                      </a:rPr>
                      <m:t>𝜙</m:t>
                    </m:r>
                    <m:d>
                      <m:dPr>
                        <m:ctrlPr>
                          <a:rPr lang="en-US" sz="2400" i="1" dirty="0">
                            <a:latin typeface="Cambria Math" charset="0"/>
                          </a:rPr>
                        </m:ctrlPr>
                      </m:dPr>
                      <m:e>
                        <m:r>
                          <a:rPr lang="en-US" sz="2400" i="1" dirty="0">
                            <a:latin typeface="Cambria Math" panose="02040503050406030204" pitchFamily="18" charset="0"/>
                          </a:rPr>
                          <m:t>𝑥</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𝜙</m:t>
                    </m:r>
                    <m:d>
                      <m:dPr>
                        <m:ctrlPr>
                          <a:rPr lang="en-US" sz="2400" b="0" i="1" dirty="0" smtClean="0">
                            <a:latin typeface="Cambria Math" charset="0"/>
                          </a:rPr>
                        </m:ctrlPr>
                      </m:dPr>
                      <m:e>
                        <m:sSup>
                          <m:sSupPr>
                            <m:ctrlPr>
                              <a:rPr lang="en-US" sz="2400" b="0" i="1" dirty="0" smtClean="0">
                                <a:latin typeface="Cambria Math"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e>
                    </m:d>
                  </m:oMath>
                </a14:m>
                <a:r>
                  <a:rPr lang="en-US" sz="2400" dirty="0"/>
                  <a:t> for </a:t>
                </a:r>
                <a14:m>
                  <m:oMath xmlns:m="http://schemas.openxmlformats.org/officeDocument/2006/math">
                    <m:r>
                      <a:rPr lang="en-US" sz="2400" i="1">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charset="0"/>
                          </a:rPr>
                        </m:ctrlPr>
                      </m:sSupPr>
                      <m:e>
                        <m:r>
                          <a:rPr lang="en-US" sz="2400" b="0" i="1" smtClean="0">
                            <a:latin typeface="Cambria Math" panose="02040503050406030204" pitchFamily="18" charset="0"/>
                          </a:rPr>
                          <m:t>ℝ</m:t>
                        </m:r>
                      </m:e>
                      <m:sup>
                        <m:r>
                          <a:rPr lang="en-US" sz="2400" b="0" i="1" smtClean="0">
                            <a:latin typeface="Cambria Math" panose="02040503050406030204" pitchFamily="18" charset="0"/>
                          </a:rPr>
                          <m:t>1000</m:t>
                        </m:r>
                      </m:sup>
                    </m:sSup>
                  </m:oMath>
                </a14:m>
                <a:r>
                  <a:rPr lang="en-US" sz="2400" dirty="0"/>
                  <a:t> requires </a:t>
                </a:r>
                <a:br>
                  <a:rPr lang="en-US" sz="2400" dirty="0"/>
                </a:br>
                <a:r>
                  <a:rPr lang="en-US" sz="2400" dirty="0"/>
                  <a:t>	about 2,004,000 floating point operations.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566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886700" cy="4954316"/>
              </a:xfrm>
            </p:spPr>
            <p:txBody>
              <a:bodyPr>
                <a:normAutofit lnSpcReduction="10000"/>
              </a:bodyPr>
              <a:lstStyle/>
              <a:p>
                <a:pPr marL="0" indent="0">
                  <a:buNone/>
                </a:pPr>
                <a:r>
                  <a:rPr lang="en-US" sz="2400" dirty="0"/>
                  <a:t>Fortunately, many inner products simplify nicely.</a:t>
                </a:r>
              </a:p>
              <a:p>
                <a:pPr marL="0" indent="0">
                  <a:buNone/>
                </a:pPr>
                <a:r>
                  <a:rPr lang="en-US" sz="2400" dirty="0"/>
                  <a:t/>
                </a:r>
                <a:br>
                  <a:rPr lang="en-US" sz="2400" dirty="0"/>
                </a:br>
                <a:r>
                  <a:rPr lang="en-US" sz="2400" dirty="0"/>
                  <a:t>	</a:t>
                </a:r>
                <a14:m>
                  <m:oMath xmlns:m="http://schemas.openxmlformats.org/officeDocument/2006/math">
                    <m:r>
                      <a:rPr lang="en-US" sz="2400" b="0" i="1" dirty="0" smtClean="0">
                        <a:latin typeface="Cambria Math" panose="02040503050406030204" pitchFamily="18" charset="0"/>
                      </a:rPr>
                      <m:t>𝐾</m:t>
                    </m:r>
                    <m:d>
                      <m:dPr>
                        <m:ctrlPr>
                          <a:rPr lang="en-US" sz="2400" b="0" i="1" dirty="0" smtClean="0">
                            <a:latin typeface="Cambria Math"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e>
                    </m:d>
                    <m:r>
                      <a:rPr lang="en-US" sz="2400" b="0" i="1" dirty="0" smtClean="0">
                        <a:latin typeface="Cambria Math" panose="02040503050406030204" pitchFamily="18" charset="0"/>
                      </a:rPr>
                      <m:t>=</m:t>
                    </m:r>
                    <m:r>
                      <a:rPr lang="en-US" sz="2400" i="1" dirty="0" smtClean="0">
                        <a:latin typeface="Cambria Math" panose="02040503050406030204" pitchFamily="18" charset="0"/>
                      </a:rPr>
                      <m:t>𝜙</m:t>
                    </m:r>
                    <m:d>
                      <m:dPr>
                        <m:ctrlPr>
                          <a:rPr lang="en-US" sz="2400" i="1" dirty="0" smtClean="0">
                            <a:latin typeface="Cambria Math"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r>
                      <a:rPr lang="en-US" sz="2400" i="1" dirty="0" smtClean="0">
                        <a:latin typeface="Cambria Math" panose="02040503050406030204" pitchFamily="18" charset="0"/>
                      </a:rPr>
                      <m:t>𝜙</m:t>
                    </m:r>
                    <m:d>
                      <m:dPr>
                        <m:ctrlPr>
                          <a:rPr lang="en-US" sz="2400" i="1" dirty="0" smtClean="0">
                            <a:latin typeface="Cambria Math" charset="0"/>
                          </a:rPr>
                        </m:ctrlPr>
                      </m:dPr>
                      <m:e>
                        <m:r>
                          <a:rPr lang="en-US" sz="2400" i="1" dirty="0">
                            <a:latin typeface="Cambria Math" panose="02040503050406030204" pitchFamily="18" charset="0"/>
                          </a:rPr>
                          <m:t>𝑥</m:t>
                        </m:r>
                        <m:r>
                          <a:rPr lang="en-US" sz="2400" i="1" dirty="0">
                            <a:latin typeface="Cambria Math" panose="02040503050406030204" pitchFamily="18" charset="0"/>
                          </a:rPr>
                          <m:t>’</m:t>
                        </m:r>
                      </m:e>
                    </m:d>
                  </m:oMath>
                </a14:m>
                <a:endParaRPr lang="en-US" sz="2400" i="1" dirty="0">
                  <a:latin typeface="Cambria Math" panose="02040503050406030204" pitchFamily="18" charset="0"/>
                </a:endParaRPr>
              </a:p>
              <a:p>
                <a:pPr marL="0" indent="0">
                  <a:buNone/>
                </a:pPr>
                <a:r>
                  <a:rPr lang="en-US" sz="2400" b="0" dirty="0"/>
                  <a:t>		</a:t>
                </a:r>
                <a14:m>
                  <m:oMath xmlns:m="http://schemas.openxmlformats.org/officeDocument/2006/math">
                    <m:r>
                      <a:rPr lang="en-US" sz="2400" b="0" i="0" dirty="0" smtClean="0">
                        <a:latin typeface="Cambria Math" panose="02040503050406030204" pitchFamily="18" charset="0"/>
                      </a:rPr>
                      <m:t>=1+2</m:t>
                    </m:r>
                    <m:nary>
                      <m:naryPr>
                        <m:chr m:val="∑"/>
                        <m:supHide m:val="on"/>
                        <m:ctrlPr>
                          <a:rPr lang="en-US" sz="2400" b="0" i="1" dirty="0" smtClean="0">
                            <a:latin typeface="Cambria Math" charset="0"/>
                          </a:rPr>
                        </m:ctrlPr>
                      </m:naryPr>
                      <m:sub>
                        <m:r>
                          <a:rPr lang="en-US" sz="2400" b="0" i="1" dirty="0" smtClean="0">
                            <a:latin typeface="Cambria Math" panose="02040503050406030204" pitchFamily="18" charset="0"/>
                          </a:rPr>
                          <m:t>𝑖</m:t>
                        </m:r>
                      </m:sub>
                      <m:sup/>
                      <m:e>
                        <m:sSub>
                          <m:sSubPr>
                            <m:ctrlPr>
                              <a:rPr lang="en-US" sz="2400" b="0" i="1" dirty="0" smtClean="0">
                                <a:latin typeface="Cambria Math"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sSubSup>
                          <m:sSubSupPr>
                            <m:ctrlPr>
                              <a:rPr lang="en-US" sz="2400" b="0" i="1" dirty="0" smtClean="0">
                                <a:latin typeface="Cambria Math" charset="0"/>
                              </a:rPr>
                            </m:ctrlPr>
                          </m:sSubSup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m:t>
                            </m:r>
                          </m:sup>
                        </m:sSubSup>
                      </m:e>
                    </m:nary>
                    <m:r>
                      <a:rPr lang="en-US" sz="2400" b="0" i="1" dirty="0" smtClean="0">
                        <a:latin typeface="Cambria Math" panose="02040503050406030204" pitchFamily="18" charset="0"/>
                      </a:rPr>
                      <m:t>+2</m:t>
                    </m:r>
                    <m:nary>
                      <m:naryPr>
                        <m:chr m:val="∑"/>
                        <m:supHide m:val="on"/>
                        <m:ctrlPr>
                          <a:rPr lang="en-US" sz="2400" b="0" i="1" dirty="0" smtClean="0">
                            <a:latin typeface="Cambria Math" charset="0"/>
                          </a:rPr>
                        </m:ctrlPr>
                      </m:naryPr>
                      <m:sub>
                        <m:r>
                          <a:rPr lang="en-US" sz="2400" b="0" i="1" dirty="0" smtClean="0">
                            <a:latin typeface="Cambria Math" panose="02040503050406030204" pitchFamily="18" charset="0"/>
                          </a:rPr>
                          <m:t>𝑖</m:t>
                        </m:r>
                        <m:r>
                          <a:rPr lang="en-US" sz="2400" b="0" i="1" dirty="0" smtClean="0">
                            <a:latin typeface="Cambria Math" panose="02040503050406030204" pitchFamily="18" charset="0"/>
                          </a:rPr>
                          <m:t>&lt;</m:t>
                        </m:r>
                        <m:r>
                          <a:rPr lang="en-US" sz="2400" b="0" i="1" dirty="0" smtClean="0">
                            <a:latin typeface="Cambria Math" panose="02040503050406030204" pitchFamily="18" charset="0"/>
                          </a:rPr>
                          <m:t>𝑗</m:t>
                        </m:r>
                      </m:sub>
                      <m:sup/>
                      <m:e>
                        <m:sSub>
                          <m:sSubPr>
                            <m:ctrlPr>
                              <a:rPr lang="en-US" sz="2400" i="1" dirty="0">
                                <a:latin typeface="Cambria Math"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m:t>
                            </m:r>
                          </m:sub>
                        </m:sSub>
                        <m:sSub>
                          <m:sSubPr>
                            <m:ctrlPr>
                              <a:rPr lang="en-US" sz="2400" i="1" dirty="0">
                                <a:latin typeface="Cambria Math"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𝑗</m:t>
                            </m:r>
                          </m:sub>
                        </m:sSub>
                        <m:sSubSup>
                          <m:sSubSupPr>
                            <m:ctrlPr>
                              <a:rPr lang="en-US" sz="2400" i="1" dirty="0">
                                <a:latin typeface="Cambria Math"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𝑖</m:t>
                            </m:r>
                          </m:sub>
                          <m:sup>
                            <m:r>
                              <a:rPr lang="en-US" sz="2400" i="1" dirty="0">
                                <a:latin typeface="Cambria Math" panose="02040503050406030204" pitchFamily="18" charset="0"/>
                              </a:rPr>
                              <m:t>′</m:t>
                            </m:r>
                          </m:sup>
                        </m:sSubSup>
                        <m:sSubSup>
                          <m:sSubSupPr>
                            <m:ctrlPr>
                              <a:rPr lang="en-US" sz="2400" i="1" dirty="0">
                                <a:latin typeface="Cambria Math"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𝑗</m:t>
                            </m:r>
                          </m:sub>
                          <m:sup>
                            <m:r>
                              <a:rPr lang="en-US" sz="2400" i="1" dirty="0">
                                <a:latin typeface="Cambria Math" panose="02040503050406030204" pitchFamily="18" charset="0"/>
                              </a:rPr>
                              <m:t>′</m:t>
                            </m:r>
                          </m:sup>
                        </m:sSubSup>
                      </m:e>
                    </m:nary>
                    <m:r>
                      <a:rPr lang="en-US" sz="2400" b="0" i="1" dirty="0" smtClean="0">
                        <a:latin typeface="Cambria Math" panose="02040503050406030204" pitchFamily="18" charset="0"/>
                      </a:rPr>
                      <m:t>+</m:t>
                    </m:r>
                    <m:nary>
                      <m:naryPr>
                        <m:chr m:val="∑"/>
                        <m:supHide m:val="on"/>
                        <m:ctrlPr>
                          <a:rPr lang="en-US" sz="2400" b="0" i="1" dirty="0" smtClean="0">
                            <a:latin typeface="Cambria Math" charset="0"/>
                          </a:rPr>
                        </m:ctrlPr>
                      </m:naryPr>
                      <m:sub>
                        <m:r>
                          <a:rPr lang="en-US" sz="2400" b="0" i="1" dirty="0" smtClean="0">
                            <a:latin typeface="Cambria Math" panose="02040503050406030204" pitchFamily="18" charset="0"/>
                          </a:rPr>
                          <m:t>𝑖</m:t>
                        </m:r>
                      </m:sub>
                      <m:sup/>
                      <m:e>
                        <m:sSubSup>
                          <m:sSubSupPr>
                            <m:ctrlPr>
                              <a:rPr lang="en-US" sz="2400" b="0" i="1" dirty="0" smtClean="0">
                                <a:latin typeface="Cambria Math" charset="0"/>
                              </a:rPr>
                            </m:ctrlPr>
                          </m:sSubSup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2</m:t>
                            </m:r>
                          </m:sup>
                        </m:sSubSup>
                        <m:sSubSup>
                          <m:sSubSupPr>
                            <m:ctrlPr>
                              <a:rPr lang="en-US" sz="2400" b="0" i="1" dirty="0" smtClean="0">
                                <a:latin typeface="Cambria Math" charset="0"/>
                              </a:rPr>
                            </m:ctrlPr>
                          </m:sSubSup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′2</m:t>
                            </m:r>
                          </m:sup>
                        </m:sSubSup>
                      </m:e>
                    </m:nary>
                  </m:oMath>
                </a14:m>
                <a:endParaRPr lang="en-US" sz="2400" b="0" i="1" dirty="0">
                  <a:latin typeface="Cambria Math" panose="02040503050406030204" pitchFamily="18" charset="0"/>
                </a:endParaRPr>
              </a:p>
              <a:p>
                <a:pPr marL="0" indent="0">
                  <a:buNone/>
                </a:pPr>
                <a:r>
                  <a:rPr lang="en-US" sz="2400" b="0" dirty="0"/>
                  <a:t>		</a:t>
                </a:r>
                <a14:m>
                  <m:oMath xmlns:m="http://schemas.openxmlformats.org/officeDocument/2006/math">
                    <m:r>
                      <a:rPr lang="en-US" sz="2400" b="0" i="0" dirty="0" smtClean="0">
                        <a:latin typeface="Cambria Math" panose="02040503050406030204" pitchFamily="18" charset="0"/>
                      </a:rPr>
                      <m:t>=</m:t>
                    </m:r>
                    <m:r>
                      <a:rPr lang="en-US" sz="2400" b="0" i="1" dirty="0" smtClean="0">
                        <a:latin typeface="Cambria Math" panose="02040503050406030204" pitchFamily="18" charset="0"/>
                      </a:rPr>
                      <m:t>1+2</m:t>
                    </m:r>
                    <m:d>
                      <m:dPr>
                        <m:ctrlPr>
                          <a:rPr lang="en-US" sz="2400" b="0" i="1" dirty="0" smtClean="0">
                            <a:latin typeface="Cambria Math" charset="0"/>
                          </a:rPr>
                        </m:ctrlPr>
                      </m:dPr>
                      <m:e>
                        <m:nary>
                          <m:naryPr>
                            <m:chr m:val="∑"/>
                            <m:supHide m:val="on"/>
                            <m:ctrlPr>
                              <a:rPr lang="en-US" sz="2400" b="0" i="1" dirty="0" smtClean="0">
                                <a:latin typeface="Cambria Math" charset="0"/>
                              </a:rPr>
                            </m:ctrlPr>
                          </m:naryPr>
                          <m:sub>
                            <m:r>
                              <a:rPr lang="en-US" sz="2400" b="0" i="1" dirty="0" smtClean="0">
                                <a:latin typeface="Cambria Math" panose="02040503050406030204" pitchFamily="18" charset="0"/>
                              </a:rPr>
                              <m:t>𝑖</m:t>
                            </m:r>
                          </m:sub>
                          <m:sup/>
                          <m:e>
                            <m:sSub>
                              <m:sSubPr>
                                <m:ctrlPr>
                                  <a:rPr lang="en-US" sz="2400" b="0" i="1" dirty="0" smtClean="0">
                                    <a:latin typeface="Cambria Math"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sSubSup>
                              <m:sSubSupPr>
                                <m:ctrlPr>
                                  <a:rPr lang="en-US" sz="2400" b="0" i="1" dirty="0" smtClean="0">
                                    <a:latin typeface="Cambria Math" charset="0"/>
                                  </a:rPr>
                                </m:ctrlPr>
                              </m:sSubSup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up>
                                <m:r>
                                  <a:rPr lang="en-US" sz="2400" b="0" i="1" dirty="0" smtClean="0">
                                    <a:latin typeface="Cambria Math" panose="02040503050406030204" pitchFamily="18" charset="0"/>
                                  </a:rPr>
                                  <m:t>′</m:t>
                                </m:r>
                              </m:sup>
                            </m:sSubSup>
                          </m:e>
                        </m:nary>
                      </m:e>
                    </m:d>
                    <m:r>
                      <a:rPr lang="en-US" sz="2400" b="0" i="1" dirty="0" smtClean="0">
                        <a:latin typeface="Cambria Math" panose="02040503050406030204" pitchFamily="18" charset="0"/>
                      </a:rPr>
                      <m:t>+</m:t>
                    </m:r>
                    <m:sSup>
                      <m:sSupPr>
                        <m:ctrlPr>
                          <a:rPr lang="en-US" sz="2400" b="0" i="1" dirty="0" smtClean="0">
                            <a:latin typeface="Cambria Math" charset="0"/>
                          </a:rPr>
                        </m:ctrlPr>
                      </m:sSupPr>
                      <m:e>
                        <m:d>
                          <m:dPr>
                            <m:ctrlPr>
                              <a:rPr lang="en-US" sz="2400" i="1" dirty="0">
                                <a:latin typeface="Cambria Math" charset="0"/>
                              </a:rPr>
                            </m:ctrlPr>
                          </m:dPr>
                          <m:e>
                            <m:nary>
                              <m:naryPr>
                                <m:chr m:val="∑"/>
                                <m:supHide m:val="on"/>
                                <m:ctrlPr>
                                  <a:rPr lang="en-US" sz="2400" i="1" dirty="0">
                                    <a:latin typeface="Cambria Math" charset="0"/>
                                  </a:rPr>
                                </m:ctrlPr>
                              </m:naryPr>
                              <m:sub>
                                <m:r>
                                  <a:rPr lang="en-US" sz="2400" i="1" dirty="0">
                                    <a:latin typeface="Cambria Math" panose="02040503050406030204" pitchFamily="18" charset="0"/>
                                  </a:rPr>
                                  <m:t>𝑖</m:t>
                                </m:r>
                              </m:sub>
                              <m:sup/>
                              <m:e>
                                <m:sSub>
                                  <m:sSubPr>
                                    <m:ctrlPr>
                                      <a:rPr lang="en-US" sz="2400" i="1" dirty="0">
                                        <a:latin typeface="Cambria Math"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m:t>
                                    </m:r>
                                  </m:sub>
                                </m:sSub>
                                <m:sSubSup>
                                  <m:sSubSupPr>
                                    <m:ctrlPr>
                                      <a:rPr lang="en-US" sz="2400" i="1" dirty="0">
                                        <a:latin typeface="Cambria Math"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𝑖</m:t>
                                    </m:r>
                                  </m:sub>
                                  <m:sup>
                                    <m:r>
                                      <a:rPr lang="en-US" sz="2400" i="1" dirty="0">
                                        <a:latin typeface="Cambria Math" panose="02040503050406030204" pitchFamily="18" charset="0"/>
                                      </a:rPr>
                                      <m:t>′</m:t>
                                    </m:r>
                                  </m:sup>
                                </m:sSubSup>
                              </m:e>
                            </m:nary>
                          </m:e>
                        </m:d>
                      </m:e>
                      <m:sup>
                        <m:r>
                          <a:rPr lang="en-US" sz="2400" b="0" i="1" dirty="0" smtClean="0">
                            <a:latin typeface="Cambria Math" panose="02040503050406030204" pitchFamily="18" charset="0"/>
                          </a:rPr>
                          <m:t>2</m:t>
                        </m:r>
                      </m:sup>
                    </m:sSup>
                  </m:oMath>
                </a14:m>
                <a:endParaRPr lang="en-US" sz="2400" b="0" i="0" dirty="0">
                  <a:latin typeface="Cambria Math" panose="02040503050406030204" pitchFamily="18" charset="0"/>
                </a:endParaRPr>
              </a:p>
              <a:p>
                <a:pPr marL="0" indent="0">
                  <a:buNone/>
                </a:pPr>
                <a:r>
                  <a:rPr lang="en-US" sz="2400" dirty="0"/>
                  <a:t>		</a:t>
                </a:r>
                <a14:m>
                  <m:oMath xmlns:m="http://schemas.openxmlformats.org/officeDocument/2006/math">
                    <m:r>
                      <a:rPr lang="en-US" sz="2400" i="1" dirty="0">
                        <a:latin typeface="Cambria Math" panose="02040503050406030204" pitchFamily="18" charset="0"/>
                      </a:rPr>
                      <m:t>=</m:t>
                    </m:r>
                    <m:sSup>
                      <m:sSupPr>
                        <m:ctrlPr>
                          <a:rPr lang="en-US" sz="2400" b="0" i="1" dirty="0" smtClean="0">
                            <a:latin typeface="Cambria Math" charset="0"/>
                          </a:rPr>
                        </m:ctrlPr>
                      </m:sSupPr>
                      <m:e>
                        <m:d>
                          <m:dPr>
                            <m:ctrlPr>
                              <a:rPr lang="en-US" sz="2400" b="0" i="1" dirty="0" smtClean="0">
                                <a:latin typeface="Cambria Math" charset="0"/>
                              </a:rPr>
                            </m:ctrlPr>
                          </m:dPr>
                          <m:e>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𝑥</m:t>
                            </m:r>
                            <m:r>
                              <a:rPr lang="en-US" sz="2400" i="1" dirty="0">
                                <a:latin typeface="Cambria Math" panose="02040503050406030204" pitchFamily="18" charset="0"/>
                              </a:rPr>
                              <m:t>’+1</m:t>
                            </m:r>
                          </m:e>
                        </m:d>
                      </m:e>
                      <m:sup>
                        <m:r>
                          <a:rPr lang="en-US" sz="2400" b="0" i="1" dirty="0" smtClean="0">
                            <a:latin typeface="Cambria Math" panose="02040503050406030204" pitchFamily="18" charset="0"/>
                          </a:rPr>
                          <m:t>2</m:t>
                        </m:r>
                      </m:sup>
                    </m:sSup>
                  </m:oMath>
                </a14:m>
                <a:endParaRPr lang="en-US" sz="2400" dirty="0"/>
              </a:p>
              <a:p>
                <a:pPr marL="0" indent="0">
                  <a:buNone/>
                </a:pPr>
                <a:r>
                  <a:rPr lang="en-US" sz="2400" dirty="0"/>
                  <a:t/>
                </a:r>
                <a:br>
                  <a:rPr lang="en-US" sz="2400" dirty="0"/>
                </a:br>
                <a:r>
                  <a:rPr lang="en-US" sz="2400" dirty="0"/>
                  <a:t>For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sSup>
                      <m:sSupPr>
                        <m:ctrlPr>
                          <a:rPr lang="en-US" sz="2400" i="1">
                            <a:latin typeface="Cambria Math"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charset="0"/>
                          </a:rPr>
                        </m:ctrlPr>
                      </m:sSupPr>
                      <m:e>
                        <m:r>
                          <a:rPr lang="en-US" sz="2400" i="1">
                            <a:latin typeface="Cambria Math" panose="02040503050406030204" pitchFamily="18" charset="0"/>
                          </a:rPr>
                          <m:t>ℝ</m:t>
                        </m:r>
                      </m:e>
                      <m:sup>
                        <m:r>
                          <a:rPr lang="en-US" sz="2400" i="1">
                            <a:latin typeface="Cambria Math" panose="02040503050406030204" pitchFamily="18" charset="0"/>
                          </a:rPr>
                          <m:t>1000</m:t>
                        </m:r>
                      </m:sup>
                    </m:sSup>
                  </m:oMath>
                </a14:m>
                <a:r>
                  <a:rPr lang="en-US" sz="2400" dirty="0"/>
                  <a:t>, computing this requires only</a:t>
                </a:r>
                <a:br>
                  <a:rPr lang="en-US" sz="2400" dirty="0"/>
                </a:br>
                <a:r>
                  <a:rPr lang="en-US" sz="2400" dirty="0"/>
                  <a:t>about 2000 floating point operations, less than</a:t>
                </a:r>
                <a:br>
                  <a:rPr lang="en-US" sz="2400" dirty="0"/>
                </a:br>
                <a:r>
                  <a:rPr lang="en-US" sz="2400" dirty="0"/>
                  <a:t>the 501,501 operations needed for </a:t>
                </a:r>
                <a14:m>
                  <m:oMath xmlns:m="http://schemas.openxmlformats.org/officeDocument/2006/math">
                    <m:r>
                      <a:rPr lang="en-US" sz="2400" i="1" dirty="0">
                        <a:latin typeface="Cambria Math" panose="02040503050406030204" pitchFamily="18" charset="0"/>
                      </a:rPr>
                      <m:t>𝜙</m:t>
                    </m:r>
                    <m:d>
                      <m:dPr>
                        <m:ctrlPr>
                          <a:rPr lang="en-US" sz="2400" i="1" dirty="0">
                            <a:latin typeface="Cambria Math" charset="0"/>
                          </a:rPr>
                        </m:ctrlPr>
                      </m:dPr>
                      <m:e>
                        <m:r>
                          <a:rPr lang="en-US" sz="2400" i="1" dirty="0">
                            <a:latin typeface="Cambria Math" panose="02040503050406030204" pitchFamily="18" charset="0"/>
                          </a:rPr>
                          <m:t>𝑥</m:t>
                        </m:r>
                      </m:e>
                    </m:d>
                  </m:oMath>
                </a14:m>
                <a:r>
                  <a:rPr lang="en-US" sz="2400" dirty="0"/>
                  <a:t>.</a:t>
                </a:r>
                <a:endParaRPr lang="en-US" sz="2400" dirty="0"/>
              </a:p>
              <a:p>
                <a:pPr marL="0" indent="0">
                  <a:buNone/>
                </a:pPr>
                <a:endParaRPr lang="en-US" sz="2400" dirty="0" smtClean="0"/>
              </a:p>
              <a:p>
                <a:pPr marL="0" indent="0">
                  <a:buNone/>
                </a:pPr>
                <a:r>
                  <a:rPr lang="en-US" altLang="zh-CN" sz="2400" dirty="0"/>
                  <a:t>Kernel function as similarity measure between input </a:t>
                </a:r>
                <a:r>
                  <a:rPr lang="en-US" altLang="zh-CN" sz="2400" dirty="0" smtClean="0"/>
                  <a:t>objects</a:t>
                </a:r>
                <a:endParaRPr lang="en-US" altLang="zh-CN"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954316"/>
              </a:xfrm>
              <a:blipFill rotWithShape="0">
                <a:blip r:embed="rId2"/>
                <a:stretch>
                  <a:fillRect l="-1159" t="-23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3666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a:t>
            </a:r>
            <a:r>
              <a:rPr lang="en-US" altLang="zh-CN" dirty="0" smtClean="0"/>
              <a:t>Definition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8515350" cy="4351338"/>
              </a:xfrm>
            </p:spPr>
            <p:txBody>
              <a:bodyPr>
                <a:normAutofit/>
              </a:bodyPr>
              <a:lstStyle/>
              <a:p>
                <a:pPr marL="0" indent="0">
                  <a:buNone/>
                </a:pPr>
                <a:r>
                  <a:rPr lang="en-US" altLang="zh-CN" dirty="0"/>
                  <a:t>Theorem (Mercer): </a:t>
                </a:r>
                <a:r>
                  <a:rPr lang="en-US" dirty="0" smtClean="0"/>
                  <a:t>A </a:t>
                </a:r>
                <a:r>
                  <a:rPr lang="en-US" dirty="0"/>
                  <a:t>function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𝑑</m:t>
                        </m:r>
                      </m:sup>
                    </m:sSup>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𝑑</m:t>
                        </m:r>
                      </m:sup>
                    </m:sSup>
                    <m:r>
                      <a:rPr lang="en-US" b="0" i="1" smtClean="0">
                        <a:latin typeface="Cambria Math" panose="02040503050406030204" pitchFamily="18" charset="0"/>
                      </a:rPr>
                      <m:t>→</m:t>
                    </m:r>
                    <m:r>
                      <a:rPr lang="en-US" b="0" i="1" smtClean="0">
                        <a:latin typeface="Cambria Math" panose="02040503050406030204" pitchFamily="18" charset="0"/>
                      </a:rPr>
                      <m:t>ℝ</m:t>
                    </m:r>
                  </m:oMath>
                </a14:m>
                <a:r>
                  <a:rPr lang="en-US" dirty="0"/>
                  <a:t> is a </a:t>
                </a:r>
                <a:r>
                  <a:rPr lang="en-US" i="1" dirty="0">
                    <a:solidFill>
                      <a:srgbClr val="FF0000"/>
                    </a:solidFill>
                  </a:rPr>
                  <a:t>kernel function</a:t>
                </a:r>
                <a:r>
                  <a:rPr lang="en-US" dirty="0">
                    <a:solidFill>
                      <a:srgbClr val="FF0000"/>
                    </a:solidFill>
                  </a:rPr>
                  <a:t> </a:t>
                </a:r>
                <a:r>
                  <a:rPr lang="en-US" dirty="0" smtClean="0"/>
                  <a:t>if</a:t>
                </a:r>
                <a:r>
                  <a:rPr lang="zh-CN" altLang="en-US" dirty="0" smtClean="0"/>
                  <a:t> </a:t>
                </a:r>
                <a:r>
                  <a:rPr lang="en-US" altLang="zh-CN" dirty="0" smtClean="0"/>
                  <a:t>and</a:t>
                </a:r>
                <a:r>
                  <a:rPr lang="zh-CN" altLang="en-US" dirty="0" smtClean="0"/>
                  <a:t> </a:t>
                </a:r>
                <a:r>
                  <a:rPr lang="en-US" altLang="zh-CN" dirty="0" smtClean="0"/>
                  <a:t>only</a:t>
                </a:r>
                <a:r>
                  <a:rPr lang="zh-CN" altLang="en-US" dirty="0" smtClean="0"/>
                  <a:t> </a:t>
                </a:r>
                <a:r>
                  <a:rPr lang="en-US" altLang="zh-CN" dirty="0" smtClean="0"/>
                  <a:t>if</a:t>
                </a:r>
                <a:r>
                  <a:rPr lang="en-US" dirty="0" smtClean="0"/>
                  <a:t> </a:t>
                </a:r>
                <a:endParaRPr lang="en-US" dirty="0"/>
              </a:p>
              <a:p>
                <a:pPr marL="457200" indent="-457200">
                  <a:buFont typeface="+mj-lt"/>
                  <a:buAutoNum type="arabicPeriod"/>
                </a:pPr>
                <a:r>
                  <a:rPr lang="en-US" dirty="0"/>
                  <a:t> </a:t>
                </a:r>
                <a:r>
                  <a:rPr lang="en-US" altLang="zh-CN" dirty="0" smtClean="0"/>
                  <a:t>it</a:t>
                </a:r>
                <a:r>
                  <a:rPr lang="zh-CN" altLang="en-US" dirty="0" smtClean="0"/>
                  <a:t> </a:t>
                </a:r>
                <a:r>
                  <a:rPr lang="en-US" altLang="zh-CN" dirty="0" smtClean="0"/>
                  <a:t>is</a:t>
                </a:r>
                <a:r>
                  <a:rPr lang="zh-CN" altLang="en-US" dirty="0" smtClean="0"/>
                  <a:t> </a:t>
                </a:r>
                <a:r>
                  <a:rPr lang="en-US" altLang="zh-CN" dirty="0" smtClean="0"/>
                  <a:t>symmetric:</a:t>
                </a:r>
                <a:r>
                  <a:rPr lang="zh-CN" altLang="en-US" dirty="0" smtClean="0"/>
                  <a:t> </a:t>
                </a:r>
                <a14:m>
                  <m:oMath xmlns:m="http://schemas.openxmlformats.org/officeDocument/2006/math">
                    <m:r>
                      <a:rPr lang="en-US" i="1">
                        <a:latin typeface="Cambria Math" panose="02040503050406030204" pitchFamily="18" charset="0"/>
                      </a:rPr>
                      <m:t>𝐾</m:t>
                    </m:r>
                    <m:d>
                      <m:dPr>
                        <m:ctrlPr>
                          <a:rPr lang="en-US" b="0" i="1" smtClean="0">
                            <a:latin typeface="Cambria Math"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b="0" dirty="0"/>
                  <a:t>	for all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𝑑</m:t>
                        </m:r>
                      </m:sup>
                    </m:sSup>
                  </m:oMath>
                </a14:m>
                <a:r>
                  <a:rPr lang="en-US" b="0" dirty="0"/>
                  <a:t>,</a:t>
                </a:r>
              </a:p>
              <a:p>
                <a:pPr marL="457200" indent="-457200">
                  <a:lnSpc>
                    <a:spcPct val="150000"/>
                  </a:lnSpc>
                  <a:spcBef>
                    <a:spcPts val="600"/>
                  </a:spcBef>
                  <a:buFont typeface="+mj-lt"/>
                  <a:buAutoNum type="arabicPeriod"/>
                </a:pPr>
                <a:r>
                  <a:rPr lang="en-US" dirty="0"/>
                  <a:t> </a:t>
                </a:r>
                <a:r>
                  <a:rPr lang="en-US" altLang="zh-CN" dirty="0" smtClean="0"/>
                  <a:t>G</a:t>
                </a:r>
                <a:r>
                  <a:rPr lang="en-US" dirty="0" smtClean="0"/>
                  <a:t>iven </a:t>
                </a:r>
                <a14:m>
                  <m:oMath xmlns:m="http://schemas.openxmlformats.org/officeDocument/2006/math">
                    <m:r>
                      <a:rPr lang="en-US"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ℕ</m:t>
                    </m:r>
                  </m:oMath>
                </a14:m>
                <a:r>
                  <a:rPr lang="en-US" b="0" dirty="0"/>
                  <a:t> and </a:t>
                </a:r>
                <a14:m>
                  <m:oMath xmlns:m="http://schemas.openxmlformats.org/officeDocument/2006/math">
                    <m:sSup>
                      <m:sSupPr>
                        <m:ctrlPr>
                          <a:rPr lang="en-US" b="0" i="1" smtClean="0">
                            <a:latin typeface="Cambria Math" charset="0"/>
                          </a:rPr>
                        </m:ctrlPr>
                      </m:sSupPr>
                      <m:e>
                        <m:r>
                          <a:rPr lang="en-US" i="1">
                            <a:latin typeface="Cambria Math" panose="02040503050406030204" pitchFamily="18" charset="0"/>
                          </a:rPr>
                          <m:t>𝑥</m:t>
                        </m:r>
                      </m:e>
                      <m:sup>
                        <m:d>
                          <m:dPr>
                            <m:ctrlPr>
                              <a:rPr lang="en-US" b="0" i="1" smtClean="0">
                                <a:latin typeface="Cambria Math" charset="0"/>
                              </a:rPr>
                            </m:ctrlPr>
                          </m:dPr>
                          <m:e>
                            <m:r>
                              <a:rPr lang="en-US" b="0" i="1" smtClean="0">
                                <a:latin typeface="Cambria Math" panose="02040503050406030204" pitchFamily="18" charset="0"/>
                              </a:rPr>
                              <m:t>1</m:t>
                            </m:r>
                          </m:e>
                        </m:d>
                      </m:sup>
                    </m:sSup>
                    <m:r>
                      <a:rPr lang="en-US" i="1">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charset="0"/>
                          </a:rPr>
                        </m:ctrlPr>
                      </m:sSupPr>
                      <m:e>
                        <m:r>
                          <a:rPr lang="en-US" i="1">
                            <a:latin typeface="Cambria Math" panose="02040503050406030204" pitchFamily="18" charset="0"/>
                          </a:rPr>
                          <m:t>𝑥</m:t>
                        </m:r>
                      </m:e>
                      <m:sup>
                        <m:d>
                          <m:dPr>
                            <m:ctrlPr>
                              <a:rPr lang="en-US" b="0" i="1" smtClean="0">
                                <a:latin typeface="Cambria Math"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𝑑</m:t>
                        </m:r>
                      </m:sup>
                    </m:sSup>
                  </m:oMath>
                </a14:m>
                <a:r>
                  <a:rPr lang="en-US" b="0" dirty="0"/>
                  <a:t>, </a:t>
                </a:r>
                <a:br>
                  <a:rPr lang="en-US" b="0" dirty="0"/>
                </a:br>
                <a:r>
                  <a:rPr lang="en-US" b="0" dirty="0"/>
                  <a:t> the </a:t>
                </a:r>
                <a:r>
                  <a:rPr lang="en-US" i="1" dirty="0">
                    <a:solidFill>
                      <a:srgbClr val="FF0000"/>
                    </a:solidFill>
                  </a:rPr>
                  <a:t>Gram </a:t>
                </a:r>
                <a:r>
                  <a:rPr lang="en-US" b="0" i="1" dirty="0">
                    <a:solidFill>
                      <a:srgbClr val="FF0000"/>
                    </a:solidFill>
                  </a:rPr>
                  <a:t>matrix</a:t>
                </a:r>
                <a:r>
                  <a:rPr lang="en-US" b="0" dirty="0"/>
                  <a:t> </a:t>
                </a:r>
                <a14:m>
                  <m:oMath xmlns:m="http://schemas.openxmlformats.org/officeDocument/2006/math">
                    <m:r>
                      <a:rPr lang="en-US" b="0" i="1" dirty="0" smtClean="0">
                        <a:latin typeface="Cambria Math" panose="02040503050406030204" pitchFamily="18" charset="0"/>
                      </a:rPr>
                      <m:t>𝐾</m:t>
                    </m:r>
                  </m:oMath>
                </a14:m>
                <a:r>
                  <a:rPr lang="en-US" b="0" dirty="0"/>
                  <a:t> with entries </a:t>
                </a:r>
                <a:r>
                  <a:rPr lang="en-US" i="1" dirty="0">
                    <a:latin typeface="Cambria Math" panose="02040503050406030204" pitchFamily="18" charset="0"/>
                  </a:rPr>
                  <a:t/>
                </a:r>
                <a:br>
                  <a:rPr lang="en-US" i="1" dirty="0">
                    <a:latin typeface="Cambria Math" panose="02040503050406030204" pitchFamily="18" charset="0"/>
                  </a:rPr>
                </a:br>
                <a:r>
                  <a:rPr lang="en-US" i="1" dirty="0">
                    <a:latin typeface="Cambria Math" panose="02040503050406030204" pitchFamily="18" charset="0"/>
                  </a:rPr>
                  <a:t> 		</a:t>
                </a:r>
                <a14:m>
                  <m:oMath xmlns:m="http://schemas.openxmlformats.org/officeDocument/2006/math">
                    <m:sSub>
                      <m:sSubPr>
                        <m:ctrlPr>
                          <a:rPr lang="en-US" b="0" i="1" dirty="0" smtClean="0">
                            <a:latin typeface="Cambria Math" charset="0"/>
                          </a:rPr>
                        </m:ctrlPr>
                      </m:sSubPr>
                      <m:e>
                        <m:r>
                          <a:rPr lang="en-US" b="0" i="1" dirty="0" smtClean="0">
                            <a:latin typeface="Cambria Math" panose="02040503050406030204" pitchFamily="18" charset="0"/>
                          </a:rPr>
                          <m:t>𝐾</m:t>
                        </m:r>
                      </m:e>
                      <m:sub>
                        <m:r>
                          <a:rPr lang="en-US" b="0" i="1" dirty="0" smtClean="0">
                            <a:latin typeface="Cambria Math" panose="02040503050406030204" pitchFamily="18" charset="0"/>
                          </a:rPr>
                          <m:t>𝑖𝑗</m:t>
                        </m:r>
                      </m:sub>
                    </m:sSub>
                    <m:r>
                      <a:rPr lang="en-US" b="0" i="1" dirty="0" smtClean="0">
                        <a:latin typeface="Cambria Math" panose="02040503050406030204" pitchFamily="18" charset="0"/>
                      </a:rPr>
                      <m:t>=</m:t>
                    </m:r>
                    <m:r>
                      <a:rPr lang="en-US" b="0" i="1" dirty="0" smtClean="0">
                        <a:latin typeface="Cambria Math" panose="02040503050406030204" pitchFamily="18" charset="0"/>
                      </a:rPr>
                      <m:t>𝐾</m:t>
                    </m:r>
                    <m:d>
                      <m:dPr>
                        <m:ctrlPr>
                          <a:rPr lang="en-US" b="0" i="1" dirty="0" smtClean="0">
                            <a:latin typeface="Cambria Math" charset="0"/>
                          </a:rPr>
                        </m:ctrlPr>
                      </m:dPr>
                      <m:e>
                        <m:sSup>
                          <m:sSupPr>
                            <m:ctrlPr>
                              <a:rPr lang="en-US" b="0" i="1" dirty="0" smtClean="0">
                                <a:latin typeface="Cambria Math" charset="0"/>
                              </a:rPr>
                            </m:ctrlPr>
                          </m:sSupPr>
                          <m:e>
                            <m:r>
                              <a:rPr lang="en-US" b="0" i="1" dirty="0" smtClean="0">
                                <a:latin typeface="Cambria Math" panose="02040503050406030204" pitchFamily="18" charset="0"/>
                              </a:rPr>
                              <m:t>𝑥</m:t>
                            </m:r>
                          </m:e>
                          <m:sup>
                            <m:d>
                              <m:dPr>
                                <m:ctrlPr>
                                  <a:rPr lang="en-US" b="0" i="1" dirty="0" smtClean="0">
                                    <a:latin typeface="Cambria Math" charset="0"/>
                                  </a:rPr>
                                </m:ctrlPr>
                              </m:dPr>
                              <m:e>
                                <m:r>
                                  <a:rPr lang="en-US" b="0" i="1" dirty="0" smtClean="0">
                                    <a:latin typeface="Cambria Math" panose="02040503050406030204" pitchFamily="18" charset="0"/>
                                  </a:rPr>
                                  <m:t>𝑖</m:t>
                                </m:r>
                              </m:e>
                            </m:d>
                          </m:sup>
                        </m:sSup>
                        <m:r>
                          <a:rPr lang="en-US" b="0" i="1" dirty="0" smtClean="0">
                            <a:latin typeface="Cambria Math" panose="02040503050406030204" pitchFamily="18" charset="0"/>
                          </a:rPr>
                          <m:t>,</m:t>
                        </m:r>
                        <m:sSup>
                          <m:sSupPr>
                            <m:ctrlPr>
                              <a:rPr lang="en-US" b="0" i="1" dirty="0" smtClean="0">
                                <a:latin typeface="Cambria Math" charset="0"/>
                              </a:rPr>
                            </m:ctrlPr>
                          </m:sSupPr>
                          <m:e>
                            <m:r>
                              <a:rPr lang="en-US" b="0" i="1" dirty="0" smtClean="0">
                                <a:latin typeface="Cambria Math" panose="02040503050406030204" pitchFamily="18" charset="0"/>
                              </a:rPr>
                              <m:t>𝑥</m:t>
                            </m:r>
                          </m:e>
                          <m:sup>
                            <m:d>
                              <m:dPr>
                                <m:ctrlPr>
                                  <a:rPr lang="en-US" b="0" i="1" dirty="0" smtClean="0">
                                    <a:latin typeface="Cambria Math" charset="0"/>
                                  </a:rPr>
                                </m:ctrlPr>
                              </m:dPr>
                              <m:e>
                                <m:r>
                                  <a:rPr lang="en-US" b="0" i="1" dirty="0" smtClean="0">
                                    <a:latin typeface="Cambria Math" panose="02040503050406030204" pitchFamily="18" charset="0"/>
                                  </a:rPr>
                                  <m:t>𝑗</m:t>
                                </m:r>
                              </m:e>
                            </m:d>
                          </m:sup>
                        </m:sSup>
                      </m:e>
                    </m:d>
                  </m:oMath>
                </a14:m>
                <a:r>
                  <a:rPr lang="en-US" dirty="0"/>
                  <a:t> </a:t>
                </a:r>
                <a:br>
                  <a:rPr lang="en-US" dirty="0"/>
                </a:br>
                <a:r>
                  <a:rPr lang="en-US" dirty="0"/>
                  <a:t> is positive </a:t>
                </a:r>
                <a:r>
                  <a:rPr lang="en-US" dirty="0" smtClean="0"/>
                  <a:t>semidefinite</a:t>
                </a:r>
                <a:r>
                  <a:rPr lang="zh-CN" altLang="en-US" dirty="0" smtClean="0"/>
                  <a:t> </a:t>
                </a:r>
                <a:r>
                  <a:rPr lang="en-US" altLang="zh-CN" dirty="0"/>
                  <a:t>(positive</a:t>
                </a:r>
                <a:r>
                  <a:rPr lang="zh-CN" altLang="en-US" dirty="0"/>
                  <a:t> </a:t>
                </a:r>
                <a:r>
                  <a:rPr lang="en-US" altLang="zh-CN" dirty="0"/>
                  <a:t>eigenvalues).</a:t>
                </a:r>
                <a:r>
                  <a:rPr lang="en-US" dirty="0" smtClean="0"/>
                  <a:t>.</a:t>
                </a:r>
                <a:endParaRPr lang="en-US" dirty="0"/>
              </a:p>
              <a:p>
                <a:pPr marL="457200" indent="-457200">
                  <a:buFont typeface="+mj-lt"/>
                  <a:buAutoNum type="arabicPeriod"/>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8515350" cy="4351338"/>
              </a:xfrm>
              <a:blipFill rotWithShape="0">
                <a:blip r:embed="rId2"/>
                <a:stretch>
                  <a:fillRect l="-1503" t="-2101" r="-14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4812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Kernel Properties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12739" y="1690689"/>
                <a:ext cx="8772927" cy="5203064"/>
              </a:xfrm>
            </p:spPr>
            <p:txBody>
              <a:bodyPr>
                <a:normAutofit/>
              </a:bodyPr>
              <a:lstStyle/>
              <a:p>
                <a:pPr>
                  <a:spcAft>
                    <a:spcPts val="1000"/>
                  </a:spcAft>
                </a:pPr>
                <a:r>
                  <a:rPr lang="en-US" altLang="zh-CN" sz="2400" dirty="0" smtClean="0"/>
                  <a:t>Kernels can be constructed manually.</a:t>
                </a:r>
              </a:p>
              <a:p>
                <a:pPr>
                  <a:spcAft>
                    <a:spcPts val="1000"/>
                  </a:spcAft>
                </a:pPr>
                <a:r>
                  <a:rPr lang="en-US" altLang="zh-CN" sz="2400" dirty="0"/>
                  <a:t>Scalar product </a:t>
                </a:r>
                <a14:m>
                  <m:oMath xmlns:m="http://schemas.openxmlformats.org/officeDocument/2006/math">
                    <m:d>
                      <m:dPr>
                        <m:begChr m:val="⟨"/>
                        <m:endChr m:val="⟩"/>
                        <m:ctrlPr>
                          <a:rPr lang="en-US" altLang="zh-CN" sz="2400" i="1" dirty="0" smtClean="0">
                            <a:latin typeface="Cambria Math" charset="0"/>
                          </a:rPr>
                        </m:ctrlPr>
                      </m:dPr>
                      <m:e>
                        <m:r>
                          <a:rPr lang="en-US" altLang="zh-CN" sz="2400" b="0" i="1" dirty="0" smtClean="0">
                            <a:latin typeface="Cambria Math" charset="0"/>
                          </a:rPr>
                          <m:t>𝑥</m:t>
                        </m:r>
                        <m:r>
                          <a:rPr lang="en-US" altLang="zh-CN" sz="2400" b="0" i="1" dirty="0" smtClean="0">
                            <a:latin typeface="Cambria Math" charset="0"/>
                          </a:rPr>
                          <m:t>,</m:t>
                        </m:r>
                        <m:r>
                          <a:rPr lang="en-US" altLang="zh-CN" sz="2400" b="0" i="1" dirty="0" smtClean="0">
                            <a:latin typeface="Cambria Math" charset="0"/>
                          </a:rPr>
                          <m:t>𝑥</m:t>
                        </m:r>
                        <m:r>
                          <a:rPr lang="en-US" altLang="zh-CN" sz="2400" b="0" i="1" dirty="0" smtClean="0">
                            <a:latin typeface="Cambria Math" charset="0"/>
                          </a:rPr>
                          <m:t>′</m:t>
                        </m:r>
                      </m:e>
                    </m:d>
                    <m:r>
                      <a:rPr lang="zh-CN" altLang="en-US" sz="2400" b="0" i="1" dirty="0" smtClean="0">
                        <a:latin typeface="Cambria Math" charset="0"/>
                      </a:rPr>
                      <m:t> </m:t>
                    </m:r>
                  </m:oMath>
                </a14:m>
                <a:r>
                  <a:rPr lang="en-US" altLang="zh-CN" sz="2400" dirty="0"/>
                  <a:t>is a </a:t>
                </a:r>
                <a:r>
                  <a:rPr lang="en-US" altLang="zh-CN" sz="2400" dirty="0" smtClean="0"/>
                  <a:t>kernel</a:t>
                </a:r>
              </a:p>
              <a:p>
                <a:pPr>
                  <a:spcAft>
                    <a:spcPts val="1000"/>
                  </a:spcAft>
                </a:pPr>
                <a:r>
                  <a:rPr lang="en-US" altLang="zh-CN" sz="2400" dirty="0" smtClean="0"/>
                  <a:t>Constant</a:t>
                </a:r>
                <a:r>
                  <a:rPr lang="zh-CN" altLang="en-US" sz="2400" dirty="0" smtClean="0"/>
                  <a:t> </a:t>
                </a:r>
                <a14:m>
                  <m:oMath xmlns:m="http://schemas.openxmlformats.org/officeDocument/2006/math">
                    <m:r>
                      <a:rPr lang="en-US" altLang="zh-CN" sz="2400" b="0" i="1" smtClean="0">
                        <a:latin typeface="Cambria Math" charset="0"/>
                      </a:rPr>
                      <m:t>𝐾</m:t>
                    </m:r>
                    <m:d>
                      <m:dPr>
                        <m:ctrlPr>
                          <a:rPr lang="mr-IN" altLang="zh-CN" sz="2400" b="0" i="1" smtClean="0">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r>
                      <a:rPr lang="en-US" altLang="zh-CN" sz="2400" i="1" dirty="0" smtClean="0">
                        <a:latin typeface="Cambria Math" charset="0"/>
                        <a:ea typeface="Cambria Math" charset="0"/>
                        <a:cs typeface="Cambria Math" charset="0"/>
                      </a:rPr>
                      <m:t>≡</m:t>
                    </m:r>
                    <m:r>
                      <a:rPr lang="en-US" altLang="zh-CN" sz="2400" b="0" i="1" dirty="0" smtClean="0">
                        <a:latin typeface="Cambria Math" charset="0"/>
                        <a:ea typeface="Cambria Math" charset="0"/>
                        <a:cs typeface="Cambria Math" charset="0"/>
                      </a:rPr>
                      <m:t>1</m:t>
                    </m:r>
                  </m:oMath>
                </a14:m>
                <a:r>
                  <a:rPr kumimoji="1" lang="zh-CN" altLang="en-US" sz="2400" dirty="0" smtClean="0"/>
                  <a:t> </a:t>
                </a:r>
                <a:r>
                  <a:rPr kumimoji="1" lang="en-US" altLang="zh-CN" sz="2400" dirty="0" smtClean="0"/>
                  <a:t>is</a:t>
                </a:r>
                <a:r>
                  <a:rPr kumimoji="1" lang="zh-CN" altLang="en-US" sz="2400" dirty="0" smtClean="0"/>
                  <a:t> </a:t>
                </a:r>
                <a:r>
                  <a:rPr kumimoji="1" lang="en-US" altLang="zh-CN" sz="2400" dirty="0" smtClean="0"/>
                  <a:t>a</a:t>
                </a:r>
                <a:r>
                  <a:rPr kumimoji="1" lang="zh-CN" altLang="en-US" sz="2400" dirty="0" smtClean="0"/>
                  <a:t> </a:t>
                </a:r>
                <a:r>
                  <a:rPr kumimoji="1" lang="en-US" altLang="zh-CN" sz="2400" dirty="0" smtClean="0"/>
                  <a:t>kernel</a:t>
                </a:r>
              </a:p>
              <a:p>
                <a:pPr>
                  <a:spcAft>
                    <a:spcPts val="1000"/>
                  </a:spcAft>
                </a:pPr>
                <a:r>
                  <a:rPr lang="en-US" altLang="zh-CN" sz="2400" dirty="0"/>
                  <a:t>Product of </a:t>
                </a:r>
                <a:r>
                  <a:rPr lang="en-US" altLang="zh-CN" sz="2400" dirty="0" smtClean="0"/>
                  <a:t>kernels</a:t>
                </a:r>
                <a:r>
                  <a:rPr lang="zh-CN" altLang="en-US" sz="2400" dirty="0" smtClean="0"/>
                  <a:t> </a:t>
                </a:r>
                <a14:m>
                  <m:oMath xmlns:m="http://schemas.openxmlformats.org/officeDocument/2006/math">
                    <m:r>
                      <a:rPr lang="en-US" altLang="zh-CN" sz="2400" i="1">
                        <a:latin typeface="Cambria Math" charset="0"/>
                      </a:rPr>
                      <m:t>𝐾</m:t>
                    </m:r>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r>
                      <a:rPr lang="en-US" altLang="zh-CN" sz="2400" b="0" i="0" dirty="0" smtClean="0">
                        <a:latin typeface="Cambria Math" charset="0"/>
                      </a:rPr>
                      <m:t>=</m:t>
                    </m:r>
                    <m:sSub>
                      <m:sSubPr>
                        <m:ctrlPr>
                          <a:rPr lang="en-US" altLang="zh-CN" sz="2400" b="0" i="1" dirty="0" smtClean="0">
                            <a:latin typeface="Cambria Math" charset="0"/>
                          </a:rPr>
                        </m:ctrlPr>
                      </m:sSubPr>
                      <m:e>
                        <m:r>
                          <a:rPr lang="en-US" altLang="zh-CN" sz="2400" b="0" i="1" dirty="0" smtClean="0">
                            <a:latin typeface="Cambria Math" charset="0"/>
                          </a:rPr>
                          <m:t>𝐾</m:t>
                        </m:r>
                      </m:e>
                      <m:sub>
                        <m:r>
                          <a:rPr lang="en-US" altLang="zh-CN" sz="2400" b="0" i="1" dirty="0" smtClean="0">
                            <a:latin typeface="Cambria Math" charset="0"/>
                          </a:rPr>
                          <m:t>1</m:t>
                        </m:r>
                      </m:sub>
                    </m:sSub>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sSub>
                      <m:sSubPr>
                        <m:ctrlPr>
                          <a:rPr lang="en-US" altLang="zh-CN" sz="2400" i="1" dirty="0">
                            <a:latin typeface="Cambria Math" charset="0"/>
                          </a:rPr>
                        </m:ctrlPr>
                      </m:sSubPr>
                      <m:e>
                        <m:r>
                          <a:rPr lang="en-US" altLang="zh-CN" sz="2400" i="1" dirty="0">
                            <a:latin typeface="Cambria Math" charset="0"/>
                          </a:rPr>
                          <m:t>𝐾</m:t>
                        </m:r>
                      </m:e>
                      <m:sub>
                        <m:r>
                          <a:rPr lang="en-US" altLang="zh-CN" sz="2400" b="0" i="1" dirty="0" smtClean="0">
                            <a:latin typeface="Cambria Math" charset="0"/>
                          </a:rPr>
                          <m:t>2</m:t>
                        </m:r>
                      </m:sub>
                    </m:sSub>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oMath>
                </a14:m>
                <a:r>
                  <a:rPr kumimoji="1" lang="en-US" altLang="zh-CN" sz="2400" dirty="0" smtClean="0"/>
                  <a:t>is</a:t>
                </a:r>
                <a:r>
                  <a:rPr kumimoji="1" lang="zh-CN" altLang="en-US" sz="2400" dirty="0" smtClean="0"/>
                  <a:t> </a:t>
                </a:r>
                <a:r>
                  <a:rPr kumimoji="1" lang="en-US" altLang="zh-CN" sz="2400" dirty="0" smtClean="0"/>
                  <a:t>a</a:t>
                </a:r>
                <a:r>
                  <a:rPr kumimoji="1" lang="zh-CN" altLang="en-US" sz="2400" dirty="0" smtClean="0"/>
                  <a:t> </a:t>
                </a:r>
                <a:r>
                  <a:rPr kumimoji="1" lang="en-US" altLang="zh-CN" sz="2400" dirty="0" smtClean="0"/>
                  <a:t>kernel</a:t>
                </a:r>
              </a:p>
              <a:p>
                <a:pPr>
                  <a:spcAft>
                    <a:spcPts val="1000"/>
                  </a:spcAft>
                </a:pPr>
                <a:r>
                  <a:rPr lang="en-US" altLang="zh-CN" sz="2400" dirty="0"/>
                  <a:t>For every </a:t>
                </a:r>
                <a:r>
                  <a:rPr lang="en-US" altLang="zh-CN" sz="2400" dirty="0" smtClean="0"/>
                  <a:t>function</a:t>
                </a:r>
                <a:r>
                  <a:rPr lang="zh-CN" altLang="en-US" sz="2400" dirty="0" smtClean="0"/>
                  <a:t> </a:t>
                </a:r>
                <a14:m>
                  <m:oMath xmlns:m="http://schemas.openxmlformats.org/officeDocument/2006/math">
                    <m:r>
                      <a:rPr lang="zh-CN" altLang="en-US" sz="2400" i="1" smtClean="0">
                        <a:latin typeface="Cambria Math" charset="0"/>
                        <a:ea typeface="Cambria Math" charset="0"/>
                        <a:cs typeface="Cambria Math" charset="0"/>
                      </a:rPr>
                      <m:t>𝜑</m:t>
                    </m:r>
                    <m:r>
                      <a:rPr lang="en-US" altLang="zh-CN" sz="2400" b="0" i="1" smtClean="0">
                        <a:latin typeface="Cambria Math" charset="0"/>
                        <a:ea typeface="Cambria Math" charset="0"/>
                        <a:cs typeface="Cambria Math" charset="0"/>
                      </a:rPr>
                      <m:t>:</m:t>
                    </m:r>
                    <m:r>
                      <a:rPr lang="en-US" altLang="zh-CN" sz="2400" b="0" i="1" smtClean="0">
                        <a:latin typeface="Cambria Math" charset="0"/>
                        <a:ea typeface="Cambria Math" charset="0"/>
                        <a:cs typeface="Cambria Math" charset="0"/>
                      </a:rPr>
                      <m:t>𝑋</m:t>
                    </m:r>
                    <m:r>
                      <a:rPr lang="is-IS" altLang="zh-CN" sz="2400" b="0" i="1" smtClean="0">
                        <a:latin typeface="Cambria Math" charset="0"/>
                        <a:ea typeface="Cambria Math" charset="0"/>
                        <a:cs typeface="Cambria Math" charset="0"/>
                      </a:rPr>
                      <m:t>→</m:t>
                    </m:r>
                    <m:r>
                      <a:rPr lang="en-US" altLang="zh-CN" sz="2400" b="0" i="1" smtClean="0">
                        <a:latin typeface="Cambria Math" charset="0"/>
                        <a:ea typeface="Cambria Math" charset="0"/>
                        <a:cs typeface="Cambria Math" charset="0"/>
                      </a:rPr>
                      <m:t>𝑅</m:t>
                    </m:r>
                  </m:oMath>
                </a14:m>
                <a:r>
                  <a:rPr kumimoji="1" lang="en-US" altLang="zh-CN" sz="2400" dirty="0" smtClean="0"/>
                  <a:t>,</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product</a:t>
                </a:r>
                <a:r>
                  <a:rPr kumimoji="1" lang="zh-CN" altLang="en-US" sz="2400" dirty="0" smtClean="0"/>
                  <a:t> </a:t>
                </a:r>
                <a14:m>
                  <m:oMath xmlns:m="http://schemas.openxmlformats.org/officeDocument/2006/math">
                    <m:r>
                      <a:rPr lang="en-US" altLang="zh-CN" sz="2400" i="1">
                        <a:latin typeface="Cambria Math" charset="0"/>
                      </a:rPr>
                      <m:t>𝐾</m:t>
                    </m:r>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r>
                      <a:rPr lang="en-US" altLang="zh-CN" sz="2400" b="0" i="0" dirty="0" smtClean="0">
                        <a:latin typeface="Cambria Math" charset="0"/>
                      </a:rPr>
                      <m:t>=</m:t>
                    </m:r>
                    <m:r>
                      <a:rPr lang="zh-CN" altLang="en-US" sz="2400" i="1">
                        <a:latin typeface="Cambria Math" charset="0"/>
                        <a:ea typeface="Cambria Math" charset="0"/>
                        <a:cs typeface="Cambria Math" charset="0"/>
                      </a:rPr>
                      <m:t>𝜑</m:t>
                    </m:r>
                    <m:d>
                      <m:dPr>
                        <m:ctrlPr>
                          <a:rPr lang="mr-IN" altLang="zh-CN" sz="2400" i="1" smtClean="0">
                            <a:latin typeface="Cambria Math" charset="0"/>
                            <a:ea typeface="Cambria Math" charset="0"/>
                            <a:cs typeface="Cambria Math" charset="0"/>
                          </a:rPr>
                        </m:ctrlPr>
                      </m:dPr>
                      <m:e>
                        <m:r>
                          <a:rPr lang="en-US" altLang="zh-CN" sz="2400" b="0" i="1" smtClean="0">
                            <a:latin typeface="Cambria Math" charset="0"/>
                            <a:ea typeface="Cambria Math" charset="0"/>
                            <a:cs typeface="Cambria Math" charset="0"/>
                          </a:rPr>
                          <m:t>𝑥</m:t>
                        </m:r>
                      </m:e>
                    </m:d>
                    <m:r>
                      <a:rPr lang="zh-CN" altLang="en-US" sz="2400" i="1">
                        <a:latin typeface="Cambria Math" charset="0"/>
                        <a:ea typeface="Cambria Math" charset="0"/>
                        <a:cs typeface="Cambria Math" charset="0"/>
                      </a:rPr>
                      <m:t>𝜑</m:t>
                    </m:r>
                    <m:d>
                      <m:dPr>
                        <m:ctrlPr>
                          <a:rPr lang="mr-IN" altLang="zh-CN" sz="2400" i="1">
                            <a:latin typeface="Cambria Math" charset="0"/>
                            <a:ea typeface="Cambria Math" charset="0"/>
                            <a:cs typeface="Cambria Math" charset="0"/>
                          </a:rPr>
                        </m:ctrlPr>
                      </m:dPr>
                      <m:e>
                        <m:r>
                          <a:rPr lang="en-US" altLang="zh-CN" sz="2400" b="0" i="1" smtClean="0">
                            <a:latin typeface="Cambria Math" charset="0"/>
                            <a:ea typeface="Cambria Math" charset="0"/>
                            <a:cs typeface="Cambria Math" charset="0"/>
                          </a:rPr>
                          <m:t>𝑥</m:t>
                        </m:r>
                        <m:r>
                          <a:rPr lang="en-US" altLang="zh-CN" sz="2400" b="0" i="1" smtClean="0">
                            <a:latin typeface="Cambria Math" charset="0"/>
                            <a:ea typeface="Cambria Math" charset="0"/>
                            <a:cs typeface="Cambria Math" charset="0"/>
                          </a:rPr>
                          <m:t>′</m:t>
                        </m:r>
                      </m:e>
                    </m:d>
                  </m:oMath>
                </a14:m>
                <a:r>
                  <a:rPr kumimoji="1" lang="zh-CN" altLang="en-US" sz="2400" dirty="0" smtClean="0"/>
                  <a:t> </a:t>
                </a:r>
                <a:r>
                  <a:rPr kumimoji="1" lang="en-US" altLang="zh-CN" sz="2400" dirty="0" smtClean="0"/>
                  <a:t>is</a:t>
                </a:r>
                <a:r>
                  <a:rPr kumimoji="1" lang="zh-CN" altLang="en-US" sz="2400" dirty="0" smtClean="0"/>
                  <a:t> </a:t>
                </a:r>
                <a:r>
                  <a:rPr kumimoji="1" lang="en-US" altLang="zh-CN" sz="2400" dirty="0" smtClean="0"/>
                  <a:t>a</a:t>
                </a:r>
                <a:r>
                  <a:rPr kumimoji="1" lang="zh-CN" altLang="en-US" sz="2400" dirty="0" smtClean="0"/>
                  <a:t> </a:t>
                </a:r>
                <a:r>
                  <a:rPr kumimoji="1" lang="en-US" altLang="zh-CN" sz="2400" dirty="0" smtClean="0"/>
                  <a:t>kernel</a:t>
                </a:r>
              </a:p>
              <a:p>
                <a:pPr>
                  <a:spcAft>
                    <a:spcPts val="1000"/>
                  </a:spcAft>
                </a:pPr>
                <a:r>
                  <a:rPr lang="en-US" altLang="zh-CN" sz="2400" dirty="0"/>
                  <a:t>Linear combination of </a:t>
                </a:r>
                <a:r>
                  <a:rPr lang="en-US" altLang="zh-CN" sz="2400" dirty="0" smtClean="0"/>
                  <a:t>kernels</a:t>
                </a:r>
                <a:r>
                  <a:rPr lang="zh-CN" altLang="en-US" sz="2400" dirty="0" smtClean="0"/>
                  <a:t> </a:t>
                </a:r>
                <a:endParaRPr lang="en-US" altLang="zh-CN" sz="2400" dirty="0" smtClean="0"/>
              </a:p>
              <a:p>
                <a:pPr>
                  <a:spcAft>
                    <a:spcPts val="1000"/>
                  </a:spcAft>
                </a:pPr>
                <a14:m>
                  <m:oMath xmlns:m="http://schemas.openxmlformats.org/officeDocument/2006/math">
                    <m:r>
                      <a:rPr lang="en-US" altLang="zh-CN" sz="2400" i="1">
                        <a:latin typeface="Cambria Math" charset="0"/>
                      </a:rPr>
                      <m:t>𝐾</m:t>
                    </m:r>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r>
                      <a:rPr lang="en-US" altLang="zh-CN" sz="2400" b="0" i="1" dirty="0" smtClean="0">
                        <a:latin typeface="Cambria Math" charset="0"/>
                      </a:rPr>
                      <m:t>=</m:t>
                    </m:r>
                    <m:sSub>
                      <m:sSubPr>
                        <m:ctrlPr>
                          <a:rPr lang="en-US" altLang="zh-CN" sz="2400" b="0" i="1" dirty="0" smtClean="0">
                            <a:latin typeface="Cambria Math" charset="0"/>
                          </a:rPr>
                        </m:ctrlPr>
                      </m:sSubPr>
                      <m:e>
                        <m:r>
                          <a:rPr lang="en-US" altLang="zh-CN" sz="2400" b="0" i="1" dirty="0" smtClean="0">
                            <a:latin typeface="Cambria Math" charset="0"/>
                            <a:ea typeface="Cambria Math" charset="0"/>
                            <a:cs typeface="Cambria Math" charset="0"/>
                          </a:rPr>
                          <m:t>𝛼</m:t>
                        </m:r>
                      </m:e>
                      <m:sub>
                        <m:r>
                          <a:rPr lang="en-US" altLang="zh-CN" sz="2400" b="0" i="1" dirty="0" smtClean="0">
                            <a:latin typeface="Cambria Math" charset="0"/>
                          </a:rPr>
                          <m:t>1</m:t>
                        </m:r>
                      </m:sub>
                    </m:sSub>
                    <m:sSub>
                      <m:sSubPr>
                        <m:ctrlPr>
                          <a:rPr lang="en-US" altLang="zh-CN" sz="2400" i="1" dirty="0">
                            <a:latin typeface="Cambria Math" charset="0"/>
                          </a:rPr>
                        </m:ctrlPr>
                      </m:sSubPr>
                      <m:e>
                        <m:r>
                          <a:rPr lang="en-US" altLang="zh-CN" sz="2400" i="1" dirty="0">
                            <a:latin typeface="Cambria Math" charset="0"/>
                          </a:rPr>
                          <m:t>𝐾</m:t>
                        </m:r>
                      </m:e>
                      <m:sub>
                        <m:r>
                          <a:rPr lang="en-US" altLang="zh-CN" sz="2400" i="1" dirty="0">
                            <a:latin typeface="Cambria Math" charset="0"/>
                          </a:rPr>
                          <m:t>1</m:t>
                        </m:r>
                      </m:sub>
                    </m:sSub>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r>
                      <a:rPr lang="en-US" altLang="zh-CN" sz="2400" b="0" i="1" dirty="0" smtClean="0">
                        <a:latin typeface="Cambria Math" charset="0"/>
                      </a:rPr>
                      <m:t>+</m:t>
                    </m:r>
                    <m:sSub>
                      <m:sSubPr>
                        <m:ctrlPr>
                          <a:rPr lang="en-US" altLang="zh-CN" sz="2400" i="1" dirty="0">
                            <a:latin typeface="Cambria Math" charset="0"/>
                          </a:rPr>
                        </m:ctrlPr>
                      </m:sSubPr>
                      <m:e>
                        <m:sSub>
                          <m:sSubPr>
                            <m:ctrlPr>
                              <a:rPr lang="en-US" altLang="zh-CN" sz="2400" i="1" dirty="0">
                                <a:latin typeface="Cambria Math" charset="0"/>
                              </a:rPr>
                            </m:ctrlPr>
                          </m:sSubPr>
                          <m:e>
                            <m:r>
                              <a:rPr lang="en-US" altLang="zh-CN" sz="2400" i="1" dirty="0">
                                <a:latin typeface="Cambria Math" charset="0"/>
                                <a:ea typeface="Cambria Math" charset="0"/>
                                <a:cs typeface="Cambria Math" charset="0"/>
                              </a:rPr>
                              <m:t>𝛼</m:t>
                            </m:r>
                          </m:e>
                          <m:sub>
                            <m:r>
                              <a:rPr lang="en-US" altLang="zh-CN" sz="2400" b="0" i="1" dirty="0" smtClean="0">
                                <a:latin typeface="Cambria Math" charset="0"/>
                                <a:ea typeface="Cambria Math" charset="0"/>
                                <a:cs typeface="Cambria Math" charset="0"/>
                              </a:rPr>
                              <m:t>2</m:t>
                            </m:r>
                          </m:sub>
                        </m:sSub>
                        <m:r>
                          <a:rPr lang="en-US" altLang="zh-CN" sz="2400" i="1" dirty="0">
                            <a:latin typeface="Cambria Math" charset="0"/>
                          </a:rPr>
                          <m:t>𝐾</m:t>
                        </m:r>
                      </m:e>
                      <m:sub>
                        <m:r>
                          <a:rPr lang="en-US" altLang="zh-CN" sz="2400" i="1" dirty="0">
                            <a:latin typeface="Cambria Math" charset="0"/>
                          </a:rPr>
                          <m:t>2</m:t>
                        </m:r>
                      </m:sub>
                    </m:sSub>
                    <m:d>
                      <m:dPr>
                        <m:ctrlPr>
                          <a:rPr lang="mr-IN" altLang="zh-CN" sz="2400" i="1">
                            <a:latin typeface="Cambria Math" charset="0"/>
                          </a:rPr>
                        </m:ctrlPr>
                      </m:dPr>
                      <m:e>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e>
                    </m:d>
                  </m:oMath>
                </a14:m>
                <a:r>
                  <a:rPr kumimoji="1" lang="zh-CN" altLang="en-US" sz="2400" dirty="0" smtClean="0"/>
                  <a:t> </a:t>
                </a:r>
                <a:r>
                  <a:rPr lang="en-US" altLang="zh-CN" sz="2400" dirty="0"/>
                  <a:t>with positive </a:t>
                </a:r>
                <a:r>
                  <a:rPr lang="en-US" altLang="zh-CN" sz="2400" dirty="0" smtClean="0"/>
                  <a:t>coefficients </a:t>
                </a:r>
                <a:r>
                  <a:rPr lang="en-US" altLang="zh-CN" sz="2400" dirty="0"/>
                  <a:t>is a </a:t>
                </a:r>
                <a:r>
                  <a:rPr lang="en-US" altLang="zh-CN" sz="2400" dirty="0" smtClean="0"/>
                  <a:t>kernel</a:t>
                </a:r>
              </a:p>
              <a:p>
                <a:pPr>
                  <a:spcAft>
                    <a:spcPts val="1000"/>
                  </a:spcAft>
                </a:pPr>
                <a:r>
                  <a:rPr lang="en-US" altLang="zh-CN" sz="2400" dirty="0" err="1" smtClean="0"/>
                  <a:t>etc</a:t>
                </a:r>
                <a:endParaRPr kumimoji="1"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12739" y="1690689"/>
                <a:ext cx="8772927" cy="5203064"/>
              </a:xfrm>
              <a:blipFill rotWithShape="0">
                <a:blip r:embed="rId2"/>
                <a:stretch>
                  <a:fillRect l="-903" t="-1639" r="-347" b="-1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922588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13132</TotalTime>
  <Words>2435</Words>
  <Application>Microsoft Macintosh PowerPoint</Application>
  <PresentationFormat>全屏显示(4:3)</PresentationFormat>
  <Paragraphs>1107</Paragraphs>
  <Slides>49</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59" baseType="lpstr">
      <vt:lpstr>Calibri</vt:lpstr>
      <vt:lpstr>Cambria Math</vt:lpstr>
      <vt:lpstr>DengXian</vt:lpstr>
      <vt:lpstr>Mangal</vt:lpstr>
      <vt:lpstr>ＭＳ Ｐゴシック</vt:lpstr>
      <vt:lpstr>等线</vt:lpstr>
      <vt:lpstr>新細明體</vt:lpstr>
      <vt:lpstr>Arial</vt:lpstr>
      <vt:lpstr>Office 主题</vt:lpstr>
      <vt:lpstr>方程式</vt:lpstr>
      <vt:lpstr>Kernel Methods</vt:lpstr>
      <vt:lpstr>PowerPoint 演示文稿</vt:lpstr>
      <vt:lpstr>PowerPoint 演示文稿</vt:lpstr>
      <vt:lpstr>Feature Mapping</vt:lpstr>
      <vt:lpstr>Feature Mapping</vt:lpstr>
      <vt:lpstr>Challenges</vt:lpstr>
      <vt:lpstr>Kernel Functions</vt:lpstr>
      <vt:lpstr>Kernel Definition</vt:lpstr>
      <vt:lpstr>Kernel Properties</vt:lpstr>
      <vt:lpstr>Examples</vt:lpstr>
      <vt:lpstr>The Gaussian Kernel Online material https://en.wikipedia.org/wiki/Radial_basis_function_kernel</vt:lpstr>
      <vt:lpstr>Kernel Trick in SVM</vt:lpstr>
      <vt:lpstr>Kernel Trick</vt:lpstr>
      <vt:lpstr>Support Vector Machines</vt:lpstr>
      <vt:lpstr>Support Vector Machines</vt:lpstr>
      <vt:lpstr>Mapping Example</vt:lpstr>
      <vt:lpstr>Another Mapping Example</vt:lpstr>
      <vt:lpstr>Kernel Support Vector Machines</vt:lpstr>
      <vt:lpstr>Perceptron</vt:lpstr>
      <vt:lpstr>Perceptron online tutorial: https://en.wikipedia.org/wiki/Kernel_perceptron</vt:lpstr>
      <vt:lpstr>Kernel Perceptron</vt:lpstr>
      <vt:lpstr>Summary</vt:lpstr>
      <vt:lpstr>Convolutional Neural Networks</vt:lpstr>
      <vt:lpstr>Consider learning an image:</vt:lpstr>
      <vt:lpstr>Same pattern appears in different places: They can be compressed! What about training a lot of such “small” detectors and each detector must “move around”.</vt:lpstr>
      <vt:lpstr>A convolutional layer</vt:lpstr>
      <vt:lpstr>Convolution</vt:lpstr>
      <vt:lpstr>Convolution</vt:lpstr>
      <vt:lpstr>Convolution</vt:lpstr>
      <vt:lpstr>Convolution</vt:lpstr>
      <vt:lpstr>Convolution</vt:lpstr>
      <vt:lpstr>Color image: RGB 3 channels</vt:lpstr>
      <vt:lpstr>PowerPoint 演示文稿</vt:lpstr>
      <vt:lpstr>PowerPoint 演示文稿</vt:lpstr>
      <vt:lpstr>PowerPoint 演示文稿</vt:lpstr>
      <vt:lpstr>The whole CNN</vt:lpstr>
      <vt:lpstr>Max Pooling</vt:lpstr>
      <vt:lpstr>Why Pooling</vt:lpstr>
      <vt:lpstr>A CNN compresses a fully connected network in two ways:</vt:lpstr>
      <vt:lpstr>Max Pooling</vt:lpstr>
      <vt:lpstr>The whole CNN</vt:lpstr>
      <vt:lpstr>The whole CNN</vt:lpstr>
      <vt:lpstr>CNN in speech recognition</vt:lpstr>
      <vt:lpstr>CNN in text classification</vt:lpstr>
      <vt:lpstr>Case Study - AlexNet</vt:lpstr>
      <vt:lpstr>Case Study - AlexNet</vt:lpstr>
      <vt:lpstr>Case Study - AlexNet</vt:lpstr>
      <vt:lpstr>Case Study - AlexNet</vt:lpstr>
      <vt:lpstr>PowerPoint 演示文稿</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Liang Zheng</dc:creator>
  <cp:lastModifiedBy>Liang Zheng</cp:lastModifiedBy>
  <cp:revision>682</cp:revision>
  <cp:lastPrinted>2018-10-01T05:44:39Z</cp:lastPrinted>
  <dcterms:created xsi:type="dcterms:W3CDTF">2018-09-08T10:44:01Z</dcterms:created>
  <dcterms:modified xsi:type="dcterms:W3CDTF">2018-10-06T13:25:35Z</dcterms:modified>
</cp:coreProperties>
</file>